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310" r:id="rId2"/>
    <p:sldId id="257" r:id="rId3"/>
    <p:sldId id="260" r:id="rId4"/>
    <p:sldId id="307" r:id="rId5"/>
    <p:sldId id="361" r:id="rId6"/>
    <p:sldId id="311" r:id="rId7"/>
    <p:sldId id="372" r:id="rId8"/>
    <p:sldId id="309" r:id="rId9"/>
    <p:sldId id="303" r:id="rId10"/>
    <p:sldId id="306" r:id="rId11"/>
    <p:sldId id="304" r:id="rId12"/>
    <p:sldId id="305" r:id="rId13"/>
    <p:sldId id="262" r:id="rId14"/>
    <p:sldId id="256" r:id="rId15"/>
    <p:sldId id="258" r:id="rId16"/>
    <p:sldId id="362" r:id="rId17"/>
    <p:sldId id="263" r:id="rId18"/>
    <p:sldId id="264" r:id="rId19"/>
    <p:sldId id="265" r:id="rId20"/>
    <p:sldId id="266" r:id="rId21"/>
    <p:sldId id="267" r:id="rId22"/>
    <p:sldId id="269" r:id="rId23"/>
    <p:sldId id="268" r:id="rId24"/>
    <p:sldId id="270" r:id="rId25"/>
    <p:sldId id="271" r:id="rId26"/>
    <p:sldId id="272" r:id="rId27"/>
    <p:sldId id="273" r:id="rId28"/>
    <p:sldId id="274" r:id="rId29"/>
    <p:sldId id="275" r:id="rId30"/>
    <p:sldId id="279" r:id="rId31"/>
    <p:sldId id="276" r:id="rId32"/>
    <p:sldId id="364" r:id="rId33"/>
    <p:sldId id="280" r:id="rId34"/>
    <p:sldId id="281" r:id="rId35"/>
    <p:sldId id="277" r:id="rId36"/>
    <p:sldId id="365" r:id="rId37"/>
    <p:sldId id="278" r:id="rId38"/>
    <p:sldId id="259" r:id="rId39"/>
    <p:sldId id="282" r:id="rId40"/>
    <p:sldId id="283" r:id="rId41"/>
    <p:sldId id="284" r:id="rId42"/>
    <p:sldId id="285" r:id="rId43"/>
    <p:sldId id="286" r:id="rId44"/>
    <p:sldId id="287" r:id="rId45"/>
    <p:sldId id="288" r:id="rId46"/>
    <p:sldId id="289" r:id="rId47"/>
    <p:sldId id="367" r:id="rId48"/>
    <p:sldId id="290" r:id="rId49"/>
    <p:sldId id="291" r:id="rId50"/>
    <p:sldId id="293" r:id="rId51"/>
    <p:sldId id="294" r:id="rId52"/>
    <p:sldId id="366" r:id="rId53"/>
    <p:sldId id="295" r:id="rId54"/>
    <p:sldId id="296" r:id="rId55"/>
    <p:sldId id="297" r:id="rId56"/>
    <p:sldId id="298" r:id="rId57"/>
    <p:sldId id="299" r:id="rId58"/>
    <p:sldId id="300" r:id="rId59"/>
    <p:sldId id="302" r:id="rId60"/>
    <p:sldId id="301" r:id="rId61"/>
    <p:sldId id="312" r:id="rId62"/>
    <p:sldId id="313" r:id="rId63"/>
    <p:sldId id="314" r:id="rId64"/>
    <p:sldId id="315" r:id="rId65"/>
    <p:sldId id="316" r:id="rId66"/>
    <p:sldId id="318" r:id="rId67"/>
    <p:sldId id="317"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5" r:id="rId83"/>
    <p:sldId id="351" r:id="rId84"/>
    <p:sldId id="352" r:id="rId85"/>
    <p:sldId id="350" r:id="rId86"/>
    <p:sldId id="368" r:id="rId87"/>
    <p:sldId id="353" r:id="rId88"/>
    <p:sldId id="355" r:id="rId89"/>
    <p:sldId id="356" r:id="rId90"/>
    <p:sldId id="336" r:id="rId91"/>
    <p:sldId id="357" r:id="rId92"/>
    <p:sldId id="358" r:id="rId93"/>
    <p:sldId id="337" r:id="rId94"/>
    <p:sldId id="359" r:id="rId95"/>
    <p:sldId id="360" r:id="rId96"/>
    <p:sldId id="340" r:id="rId97"/>
    <p:sldId id="338" r:id="rId98"/>
    <p:sldId id="339" r:id="rId99"/>
    <p:sldId id="371" r:id="rId100"/>
    <p:sldId id="333" r:id="rId101"/>
    <p:sldId id="342" r:id="rId102"/>
    <p:sldId id="344" r:id="rId103"/>
    <p:sldId id="343" r:id="rId104"/>
    <p:sldId id="345" r:id="rId105"/>
    <p:sldId id="347" r:id="rId106"/>
    <p:sldId id="348" r:id="rId107"/>
    <p:sldId id="334" r:id="rId108"/>
    <p:sldId id="346" r:id="rId109"/>
    <p:sldId id="349"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A1AA55-724A-4A9C-A430-D96994130441}">
          <p14:sldIdLst>
            <p14:sldId id="310"/>
            <p14:sldId id="257"/>
            <p14:sldId id="260"/>
            <p14:sldId id="307"/>
            <p14:sldId id="361"/>
            <p14:sldId id="311"/>
            <p14:sldId id="372"/>
            <p14:sldId id="309"/>
            <p14:sldId id="303"/>
            <p14:sldId id="306"/>
            <p14:sldId id="304"/>
            <p14:sldId id="305"/>
            <p14:sldId id="262"/>
            <p14:sldId id="256"/>
            <p14:sldId id="258"/>
            <p14:sldId id="362"/>
            <p14:sldId id="263"/>
            <p14:sldId id="264"/>
            <p14:sldId id="265"/>
            <p14:sldId id="266"/>
            <p14:sldId id="267"/>
            <p14:sldId id="269"/>
            <p14:sldId id="268"/>
            <p14:sldId id="270"/>
            <p14:sldId id="271"/>
            <p14:sldId id="272"/>
            <p14:sldId id="273"/>
            <p14:sldId id="274"/>
            <p14:sldId id="275"/>
            <p14:sldId id="279"/>
            <p14:sldId id="276"/>
            <p14:sldId id="364"/>
            <p14:sldId id="280"/>
            <p14:sldId id="281"/>
            <p14:sldId id="277"/>
            <p14:sldId id="365"/>
            <p14:sldId id="278"/>
            <p14:sldId id="259"/>
            <p14:sldId id="282"/>
            <p14:sldId id="283"/>
            <p14:sldId id="284"/>
            <p14:sldId id="285"/>
            <p14:sldId id="286"/>
            <p14:sldId id="287"/>
            <p14:sldId id="288"/>
            <p14:sldId id="289"/>
            <p14:sldId id="367"/>
            <p14:sldId id="290"/>
            <p14:sldId id="291"/>
            <p14:sldId id="293"/>
            <p14:sldId id="294"/>
            <p14:sldId id="366"/>
            <p14:sldId id="295"/>
            <p14:sldId id="296"/>
            <p14:sldId id="297"/>
            <p14:sldId id="298"/>
            <p14:sldId id="299"/>
            <p14:sldId id="300"/>
            <p14:sldId id="302"/>
            <p14:sldId id="301"/>
            <p14:sldId id="312"/>
            <p14:sldId id="313"/>
            <p14:sldId id="314"/>
            <p14:sldId id="315"/>
            <p14:sldId id="316"/>
            <p14:sldId id="318"/>
            <p14:sldId id="317"/>
            <p14:sldId id="319"/>
            <p14:sldId id="320"/>
            <p14:sldId id="321"/>
            <p14:sldId id="322"/>
            <p14:sldId id="323"/>
            <p14:sldId id="324"/>
            <p14:sldId id="325"/>
            <p14:sldId id="326"/>
            <p14:sldId id="327"/>
            <p14:sldId id="328"/>
            <p14:sldId id="329"/>
            <p14:sldId id="330"/>
            <p14:sldId id="331"/>
            <p14:sldId id="332"/>
            <p14:sldId id="335"/>
            <p14:sldId id="351"/>
            <p14:sldId id="352"/>
            <p14:sldId id="350"/>
            <p14:sldId id="368"/>
            <p14:sldId id="353"/>
            <p14:sldId id="355"/>
            <p14:sldId id="356"/>
            <p14:sldId id="336"/>
            <p14:sldId id="357"/>
            <p14:sldId id="358"/>
            <p14:sldId id="337"/>
            <p14:sldId id="359"/>
            <p14:sldId id="360"/>
            <p14:sldId id="340"/>
            <p14:sldId id="338"/>
            <p14:sldId id="339"/>
            <p14:sldId id="371"/>
            <p14:sldId id="333"/>
            <p14:sldId id="342"/>
            <p14:sldId id="344"/>
            <p14:sldId id="343"/>
            <p14:sldId id="345"/>
            <p14:sldId id="347"/>
            <p14:sldId id="348"/>
            <p14:sldId id="334"/>
            <p14:sldId id="346"/>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7:30:49.041"/>
    </inkml:context>
    <inkml:brush xml:id="br0">
      <inkml:brushProperty name="width" value="0.05" units="cm"/>
      <inkml:brushProperty name="height" value="0.05" units="cm"/>
    </inkml:brush>
  </inkml:definitions>
  <inkml:trace contextRef="#ctx0" brushRef="#br0">149 1 24575,'1030'0'0,"-1024"0"0,1 0 0,0 0 0,-1 1 0,1 0 0,10 3 0,-14-3 0,-1 0 0,0 0 0,0 0 0,0 0 0,0 0 0,0 0 0,-1 1 0,1-1 0,0 1 0,0-1 0,-1 1 0,1 0 0,-1 0 0,0-1 0,1 1 0,-1 0 0,0 0 0,0 0 0,0 1 0,1 2 0,1 10 0,1-1 0,-2 1 0,0 0 0,0 20 0,-5 65 0,0-41 0,-2 973 0,7-580 0,-2 255 0,3-655 0,9 58 0,3 39 0,-16-44 0,2 46 0,14-61 0,-9-61 0,3 37 0,-6-17 0,-6 81 0,3-127 0,-1 0 0,1 0 0,-1 0 0,0-1 0,0 1 0,0 0 0,0 0 0,0-1 0,-1 1 0,1 0 0,-1-1 0,1 0 0,-1 1 0,0-1 0,0 0 0,0 0 0,0 0 0,-1 0 0,1 0 0,-1 0 0,1-1 0,-1 1 0,1-1 0,-1 0 0,0 0 0,0 0 0,1 0 0,-1 0 0,-3 0 0,-9 1 0,0 0 0,0-1 0,0-1 0,-24-2 0,17 1 0,-6 1 0,0 2 0,-51 9 0,44-5 0,-41 2 0,17-8 0,37-1 0,0 1 0,0 1 0,1 1 0,-33 7 0,25-3 0,0-1 0,-33 1 0,40-4 0,0 0 0,0 1 0,1 1 0,0 0 0,-29 12 0,34-10 0,-1 0 0,0 0 0,0-2 0,0 0 0,0-1 0,-1-1 0,-20 0 0,0 1 171,-46 8-1,45-4-1023,-41 0 0,54-6-5973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18:18:12.117"/>
    </inkml:context>
    <inkml:brush xml:id="br0">
      <inkml:brushProperty name="width" value="0.05" units="cm"/>
      <inkml:brushProperty name="height" value="0.05" units="cm"/>
    </inkml:brush>
  </inkml:definitions>
  <inkml:trace contextRef="#ctx0" brushRef="#br0">222 116 24575,'0'14'0,"-2"-1"0,1 1 0,-9 26 0,1 2 0,-5 47 0,-2 98 0,11 92 0,3-61 0,-11-67 0,0 4 0,13 205 0,1-171 0,-2-186 0,1 0 0,0-1 0,1 1 0,-1 0 0,0 0 0,1-1 0,-1 1 0,1 0 0,0 0 0,0-1 0,0 1 0,0-1 0,1 1 0,2 3 0,-2-4 0,0 0 0,0-1 0,0 1 0,1-1 0,-1 0 0,0 1 0,1-1 0,-1 0 0,1-1 0,-1 1 0,1 0 0,-1-1 0,1 1 0,-1-1 0,6 0 0,11 1 0,-5-1 0,1 1 0,-1 0 0,1 1 0,-1 0 0,0 1 0,1 1 0,-1 1 0,22 9 0,-18-3 0,-1 0 0,21 19 0,-1-2 0,-27-21 0,1 0 0,22 8 0,-23-11 0,0 1 0,0 0 0,0 0 0,13 11 0,-4 1 0,2-2 0,30 18 0,-41-27 0,1-1 0,0 0 0,0 0 0,1-2 0,-1 1 0,1-1 0,15 1 0,109 22 0,-15-1 0,-44-19 0,126-5 0,-88-3 0,-41 2 0,121 17 0,-99-7 0,0-5 0,100-6 0,-63-1 0,1108 1 0,-1222 1 0,0-2 0,0-1 0,0 0 0,0-1 0,0-1 0,-1-1 0,0-1 0,29-14 0,-28 10 0,-1 0 0,0 0 0,0-2 0,-1 0 0,-1-1 0,0-1 0,21-25 0,-30 29 0,0 0 0,-1-1 0,-1 1 0,1-1 0,-2-1 0,6-21 0,2-4 0,35-122 0,11-30 0,-53 175 0,-1 0 0,0 0 0,-2 0 0,1-1 0,-1-16 0,-3-82 0,-1 47 0,1 50 0,2-5 0,-1 0 0,-2 1 0,0-1 0,-1 1 0,-7-26 0,2 20 0,-1 1 0,-1-1 0,-1 2 0,-2 0 0,0 0 0,-22-29 0,24 39 0,0 0 0,1-1 0,0 0 0,1 0 0,1-1 0,1 0 0,-7-22 0,10 28 0,-1 0 0,-1 0 0,0 0 0,0 1 0,-1 0 0,-1 0 0,-9-10 0,-14-19 0,-35-67 0,48 74 0,-1 1 0,-2 0 0,0 1 0,-34-33 0,41 48 0,1-1 0,-14-19 0,20 24 0,0 1 0,-1-1 0,0 2 0,-1-1 0,0 1 0,-1 0 0,1 1 0,-16-9 0,-125-54 0,92 47 0,37 14 0,4 2 0,1 1 0,-1 0 0,0 2 0,-1 0 0,-23-4 0,-136-8 0,-10-7 0,-326 1 0,134 25 0,331 1 0,-1 2 0,1 2 0,-75 22 0,70-16 0,-1-1 0,-80 6 0,57-12 0,1 5 0,1 2 0,0 4 0,1 2 0,-88 38 0,129-45 0,1-1 0,-53 10 0,-61 8 0,116-22 0,0 2 0,0 1 0,1 1 0,1 1 0,-32 19 0,-21 9 0,69-35-195,0-1 0,0 0 0,-1-1 0,1-1 0,-1 0 0,-17 1 0,6-2-6631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18:18:14.855"/>
    </inkml:context>
    <inkml:brush xml:id="br0">
      <inkml:brushProperty name="width" value="0.05" units="cm"/>
      <inkml:brushProperty name="height" value="0.05" units="cm"/>
    </inkml:brush>
  </inkml:definitions>
  <inkml:trace contextRef="#ctx0" brushRef="#br0">0 2077 24575,'1'-7'0,"0"0"0,1 0 0,0-1 0,0 1 0,0 1 0,1-1 0,0 0 0,7-11 0,0-1 0,208-383-327,20 9-274,-212 350 544,313-472-826,-292 446 867,46-53 1093,-15 22-270,-61 78-807,1 2 0,36-32 0,20-21 0,-68 65 0,1 1 0,0 0 0,1 0 0,-1 1 0,1 0 0,1 0 0,-1 1 0,1 0 0,10-3 0,-9 2-3,-1 1-1,1-1 1,-1-1-1,0 0 1,-1 0-1,0 0 0,14-17 1,3-2-1334,-12 14-5489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18:18:17.008"/>
    </inkml:context>
    <inkml:brush xml:id="br0">
      <inkml:brushProperty name="width" value="0.05" units="cm"/>
      <inkml:brushProperty name="height" value="0.05" units="cm"/>
    </inkml:brush>
  </inkml:definitions>
  <inkml:trace contextRef="#ctx0" brushRef="#br0">1 0 24575,'453'0'0,"-448"0"0,1 0 0,0 1 0,0-1 0,-1 1 0,1 1 0,-1-1 0,1 1 0,6 2 0,-11-3 0,0-1 0,0 1 0,0 0 0,0-1 0,0 1 0,0 0 0,0 0 0,0 0 0,0 0 0,0 0 0,0 0 0,-1 0 0,1 0 0,0 0 0,-1 0 0,1 0 0,0 2 0,-1-1 0,0 0 0,0-1 0,0 1 0,0 0 0,0 0 0,0-1 0,-1 1 0,1 0 0,0-1 0,-1 1 0,1 0 0,-1-1 0,0 1 0,0 0 0,0-1 0,-1 2 0,-16 31 0,-21 54 0,7-16 0,11-15 0,16-42 0,0 0 0,-1-1 0,-10 18 0,5-13-341,0 2 0,0 0-1,-12 40 1,16-38-6485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13:33:06.594"/>
    </inkml:context>
    <inkml:brush xml:id="br0">
      <inkml:brushProperty name="width" value="0.025" units="cm"/>
      <inkml:brushProperty name="height" value="0.025" units="cm"/>
    </inkml:brush>
  </inkml:definitions>
  <inkml:trace contextRef="#ctx0" brushRef="#br0">2119 6 24575,'-1544'0'0,"1518"2"0,1 0 0,-40 10 0,35-6 0,-36 3 0,16-8 0,35-1 0,0 0 0,1 0 0,-1 2 0,1 0 0,-1 0 0,1 1 0,0 1 0,0 1 0,-17 7 0,23-7 0,-1 0 0,1 0 0,0 0 0,1 1 0,0 1 0,0-1 0,0 1 0,1 0 0,0 1 0,0-1 0,-6 13 0,6-10 0,2 0 0,0 1 0,0 0 0,1 0 0,0 0 0,0 0 0,2 0 0,-1 1 0,1 13 0,0-2 0,-2-1 0,-7 29 0,5-26 0,-4 37 0,7 222 0,4-145 0,-1-112 0,2 0 0,1 1 0,12 40 0,-14-63 0,-1-1 0,1 1 0,0-1 0,0 0 0,0 1 0,0-1 0,1 0 0,-1-1 0,1 1 0,0 0 0,1-1 0,4 5 0,2 0 0,1 0 0,0-2 0,13 7 0,-13-7 0,-1 0 0,1 0 0,-2 1 0,15 11 0,-2 4 0,-12-11 0,0-1 0,0 0 0,1-1 0,0 0 0,1-1 0,0 0 0,17 8 0,221 103 0,-238-113 0,1 0 0,0 0 0,0-2 0,1 0 0,-1 0 0,1-1 0,0-1 0,14 1 0,21-1 0,47-4 0,-24 0 0,665 1 0,-386 2 0,-334-3 0,-1 0 0,0-1 0,0 0 0,0-2 0,-1 0 0,0 0 0,24-13 0,35-11 0,-68 27 0,8-2 0,0 0 0,0-1 0,0 0 0,-1-1 0,0-1 0,0 0 0,22-17 0,-18 10 0,30-18 0,-32 23 0,0 0 0,-1-2 0,-1 0 0,13-12 0,8-15 0,95-95 0,-116 119 0,0 0 0,17-25 0,-21 25 0,1 1 0,0 1 0,1-1 0,15-11 0,-15 15 0,-1 0 0,1 0 0,-2-1 0,10-11 0,-15 15 0,-1 1 0,0-1 0,0 0 0,0 0 0,-1 0 0,0 0 0,0 0 0,0 0 0,-1-1 0,1-12 0,-2 16 0,2-19 0,-1 0 0,-2-29 0,1 45 0,-1 0 0,0 0 0,0 1 0,-1-1 0,0 0 0,1 1 0,-2-1 0,1 1 0,-1 0 0,0 0 0,0 0 0,0 0 0,-1 0 0,-3-4 0,-8-5 0,6 7 0,1-1 0,0 0 0,1 0 0,0-1 0,0 0 0,-11-20 0,12 18 0,0 0 0,-1 1 0,0-1 0,-1 2 0,0-1 0,-1 1 0,0 0 0,0 1 0,-1 0 0,-13-9 0,4 3 0,1-2 0,-20-22 0,20 20 0,-33-27 0,42 39 0,0 2 0,0-1 0,-1 1 0,1 1 0,-1 0 0,0 0 0,0 1 0,0 0 0,-18 0 0,-17-5 0,-32-12 0,50 11 0,0 1 0,-55-5 0,43 11 0,29 2 0,0-1 0,0 0 0,0-1 0,0 0 0,0-1 0,0 0 0,1 0 0,-19-8 0,3-3 0,-35-28 0,25 17 0,27 20 31,1 0 0,-1 0-1,0 1 1,0 0-1,0 0 1,0 1 0,0 0-1,-1 1 1,-13-1 0,-12 1-276,-37 3 0,24 0-937,20-1-5644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13:33:50.822"/>
    </inkml:context>
    <inkml:brush xml:id="br0">
      <inkml:brushProperty name="width" value="0.025" units="cm"/>
      <inkml:brushProperty name="height" value="0.025" units="cm"/>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13:33:55.987"/>
    </inkml:context>
    <inkml:brush xml:id="br0">
      <inkml:brushProperty name="width" value="0.025" units="cm"/>
      <inkml:brushProperty name="height" value="0.025" units="cm"/>
    </inkml:brush>
  </inkml:definitions>
  <inkml:trace contextRef="#ctx0" brushRef="#br0">0 1722 24575,'1'-2'0,"-1"0"0,0 0 0,1 0 0,-1 0 0,1 0 0,0 0 0,0 0 0,-1 1 0,1-1 0,0 0 0,1 0 0,-1 1 0,0-1 0,3-2 0,25-22 0,-16 14 0,259-203 0,-172 139 0,180-142-273,133-101-216,-262 191 1197,-122 103-654,-12 11-54,36-21 0,-37 25 0,0 0 0,-1-2 0,15-12 0,49-57 0,38-35 0,-59 57 0,-38 38 0,0 1 0,1 1 0,35-25 0,-41 34 0,0-1 0,0 0 0,-1-2 0,-1 1 0,0-2 0,0 0 0,12-18 0,-19 24-97,1 0-1,0 1 1,0 0-1,0 0 1,1 0-1,0 1 1,0 1-1,1-1 1,0 1-1,0 1 1,0 0-1,0 0 0,12-3 1,-1 2-6729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13:33:58.262"/>
    </inkml:context>
    <inkml:brush xml:id="br0">
      <inkml:brushProperty name="width" value="0.025" units="cm"/>
      <inkml:brushProperty name="height" value="0.025" units="cm"/>
    </inkml:brush>
  </inkml:definitions>
  <inkml:trace contextRef="#ctx0" brushRef="#br0">0 32 24575,'305'0'0,"-285"-1"0,-1-1 0,1-1 0,22-7 0,-19 5 0,33-4 0,-37 8-1365,-7 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13:33:59.568"/>
    </inkml:context>
    <inkml:brush xml:id="br0">
      <inkml:brushProperty name="width" value="0.025" units="cm"/>
      <inkml:brushProperty name="height" value="0.025" units="cm"/>
    </inkml:brush>
  </inkml:definitions>
  <inkml:trace contextRef="#ctx0" brushRef="#br0">1 0 24575,'0'486'-1365,"0"-460"-5461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A6FCF-70FC-41BE-B98F-A9CF29435EE3}" type="datetimeFigureOut">
              <a:rPr lang="en-US" smtClean="0"/>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22AF7-311D-464B-A6B8-FD40FDDF2752}" type="slidenum">
              <a:rPr lang="en-US" smtClean="0"/>
              <a:t>‹#›</a:t>
            </a:fld>
            <a:endParaRPr lang="en-US"/>
          </a:p>
        </p:txBody>
      </p:sp>
    </p:spTree>
    <p:extLst>
      <p:ext uri="{BB962C8B-B14F-4D97-AF65-F5344CB8AC3E}">
        <p14:creationId xmlns:p14="http://schemas.microsoft.com/office/powerpoint/2010/main" val="4116119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1</a:t>
            </a:fld>
            <a:endParaRPr lang="en-US"/>
          </a:p>
        </p:txBody>
      </p:sp>
    </p:spTree>
    <p:extLst>
      <p:ext uri="{BB962C8B-B14F-4D97-AF65-F5344CB8AC3E}">
        <p14:creationId xmlns:p14="http://schemas.microsoft.com/office/powerpoint/2010/main" val="420410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76</a:t>
            </a:fld>
            <a:endParaRPr lang="en-US"/>
          </a:p>
        </p:txBody>
      </p:sp>
    </p:spTree>
    <p:extLst>
      <p:ext uri="{BB962C8B-B14F-4D97-AF65-F5344CB8AC3E}">
        <p14:creationId xmlns:p14="http://schemas.microsoft.com/office/powerpoint/2010/main" val="129965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86</a:t>
            </a:fld>
            <a:endParaRPr lang="en-US"/>
          </a:p>
        </p:txBody>
      </p:sp>
    </p:spTree>
    <p:extLst>
      <p:ext uri="{BB962C8B-B14F-4D97-AF65-F5344CB8AC3E}">
        <p14:creationId xmlns:p14="http://schemas.microsoft.com/office/powerpoint/2010/main" val="293717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91</a:t>
            </a:fld>
            <a:endParaRPr lang="en-US"/>
          </a:p>
        </p:txBody>
      </p:sp>
    </p:spTree>
    <p:extLst>
      <p:ext uri="{BB962C8B-B14F-4D97-AF65-F5344CB8AC3E}">
        <p14:creationId xmlns:p14="http://schemas.microsoft.com/office/powerpoint/2010/main" val="4273175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 </a:t>
            </a:r>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92</a:t>
            </a:fld>
            <a:endParaRPr lang="en-US"/>
          </a:p>
        </p:txBody>
      </p:sp>
    </p:spTree>
    <p:extLst>
      <p:ext uri="{BB962C8B-B14F-4D97-AF65-F5344CB8AC3E}">
        <p14:creationId xmlns:p14="http://schemas.microsoft.com/office/powerpoint/2010/main" val="271795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103</a:t>
            </a:fld>
            <a:endParaRPr lang="en-US"/>
          </a:p>
        </p:txBody>
      </p:sp>
    </p:spTree>
    <p:extLst>
      <p:ext uri="{BB962C8B-B14F-4D97-AF65-F5344CB8AC3E}">
        <p14:creationId xmlns:p14="http://schemas.microsoft.com/office/powerpoint/2010/main" val="1077121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3</a:t>
            </a:fld>
            <a:endParaRPr lang="en-US"/>
          </a:p>
        </p:txBody>
      </p:sp>
    </p:spTree>
    <p:extLst>
      <p:ext uri="{BB962C8B-B14F-4D97-AF65-F5344CB8AC3E}">
        <p14:creationId xmlns:p14="http://schemas.microsoft.com/office/powerpoint/2010/main" val="92481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23</a:t>
            </a:fld>
            <a:endParaRPr lang="en-US"/>
          </a:p>
        </p:txBody>
      </p:sp>
    </p:spTree>
    <p:extLst>
      <p:ext uri="{BB962C8B-B14F-4D97-AF65-F5344CB8AC3E}">
        <p14:creationId xmlns:p14="http://schemas.microsoft.com/office/powerpoint/2010/main" val="219436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33</a:t>
            </a:fld>
            <a:endParaRPr lang="en-US"/>
          </a:p>
        </p:txBody>
      </p:sp>
    </p:spTree>
    <p:extLst>
      <p:ext uri="{BB962C8B-B14F-4D97-AF65-F5344CB8AC3E}">
        <p14:creationId xmlns:p14="http://schemas.microsoft.com/office/powerpoint/2010/main" val="415667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61</a:t>
            </a:fld>
            <a:endParaRPr lang="en-US"/>
          </a:p>
        </p:txBody>
      </p:sp>
    </p:spTree>
    <p:extLst>
      <p:ext uri="{BB962C8B-B14F-4D97-AF65-F5344CB8AC3E}">
        <p14:creationId xmlns:p14="http://schemas.microsoft.com/office/powerpoint/2010/main" val="263836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70</a:t>
            </a:fld>
            <a:endParaRPr lang="en-US"/>
          </a:p>
        </p:txBody>
      </p:sp>
    </p:spTree>
    <p:extLst>
      <p:ext uri="{BB962C8B-B14F-4D97-AF65-F5344CB8AC3E}">
        <p14:creationId xmlns:p14="http://schemas.microsoft.com/office/powerpoint/2010/main" val="3930189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71</a:t>
            </a:fld>
            <a:endParaRPr lang="en-US"/>
          </a:p>
        </p:txBody>
      </p:sp>
    </p:spTree>
    <p:extLst>
      <p:ext uri="{BB962C8B-B14F-4D97-AF65-F5344CB8AC3E}">
        <p14:creationId xmlns:p14="http://schemas.microsoft.com/office/powerpoint/2010/main" val="3144910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74</a:t>
            </a:fld>
            <a:endParaRPr lang="en-US"/>
          </a:p>
        </p:txBody>
      </p:sp>
    </p:spTree>
    <p:extLst>
      <p:ext uri="{BB962C8B-B14F-4D97-AF65-F5344CB8AC3E}">
        <p14:creationId xmlns:p14="http://schemas.microsoft.com/office/powerpoint/2010/main" val="221141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22AF7-311D-464B-A6B8-FD40FDDF2752}" type="slidenum">
              <a:rPr lang="en-US" smtClean="0"/>
              <a:t>75</a:t>
            </a:fld>
            <a:endParaRPr lang="en-US"/>
          </a:p>
        </p:txBody>
      </p:sp>
    </p:spTree>
    <p:extLst>
      <p:ext uri="{BB962C8B-B14F-4D97-AF65-F5344CB8AC3E}">
        <p14:creationId xmlns:p14="http://schemas.microsoft.com/office/powerpoint/2010/main" val="2245398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4735-72FB-6A8A-7970-B16E4F44E9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77B37F-AF0F-543F-0993-A4F4F30B40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4EAEE0-DF71-E050-F510-1331CE70C9C7}"/>
              </a:ext>
            </a:extLst>
          </p:cNvPr>
          <p:cNvSpPr>
            <a:spLocks noGrp="1"/>
          </p:cNvSpPr>
          <p:nvPr>
            <p:ph type="dt" sz="half" idx="10"/>
          </p:nvPr>
        </p:nvSpPr>
        <p:spPr/>
        <p:txBody>
          <a:bodyPr/>
          <a:lstStyle/>
          <a:p>
            <a:fld id="{2B208E0A-FFDC-40BD-929D-2B18FE732FC4}" type="datetimeFigureOut">
              <a:rPr lang="en-US" smtClean="0"/>
              <a:t>4/28/2023</a:t>
            </a:fld>
            <a:endParaRPr lang="en-US"/>
          </a:p>
        </p:txBody>
      </p:sp>
      <p:sp>
        <p:nvSpPr>
          <p:cNvPr id="5" name="Footer Placeholder 4">
            <a:extLst>
              <a:ext uri="{FF2B5EF4-FFF2-40B4-BE49-F238E27FC236}">
                <a16:creationId xmlns:a16="http://schemas.microsoft.com/office/drawing/2014/main" id="{05E96EC8-9C4D-6B83-4ACF-2B99CCEA6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EB76D-1F47-F516-55C4-D808BABB028E}"/>
              </a:ext>
            </a:extLst>
          </p:cNvPr>
          <p:cNvSpPr>
            <a:spLocks noGrp="1"/>
          </p:cNvSpPr>
          <p:nvPr>
            <p:ph type="sldNum" sz="quarter" idx="12"/>
          </p:nvPr>
        </p:nvSpPr>
        <p:spPr/>
        <p:txBody>
          <a:bodyPr/>
          <a:lstStyle/>
          <a:p>
            <a:fld id="{364279A4-59F8-42DA-A188-3FAB45B10564}" type="slidenum">
              <a:rPr lang="en-US" smtClean="0"/>
              <a:t>‹#›</a:t>
            </a:fld>
            <a:endParaRPr lang="en-US"/>
          </a:p>
        </p:txBody>
      </p:sp>
    </p:spTree>
    <p:extLst>
      <p:ext uri="{BB962C8B-B14F-4D97-AF65-F5344CB8AC3E}">
        <p14:creationId xmlns:p14="http://schemas.microsoft.com/office/powerpoint/2010/main" val="3669478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614E-FEE0-AD57-6727-5B441C90A3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5E2C3-4C80-D616-884C-6107FD1FD2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09F99-9654-F0BC-6B48-D6F248CBA366}"/>
              </a:ext>
            </a:extLst>
          </p:cNvPr>
          <p:cNvSpPr>
            <a:spLocks noGrp="1"/>
          </p:cNvSpPr>
          <p:nvPr>
            <p:ph type="dt" sz="half" idx="10"/>
          </p:nvPr>
        </p:nvSpPr>
        <p:spPr/>
        <p:txBody>
          <a:bodyPr/>
          <a:lstStyle/>
          <a:p>
            <a:fld id="{2B208E0A-FFDC-40BD-929D-2B18FE732FC4}" type="datetimeFigureOut">
              <a:rPr lang="en-US" smtClean="0"/>
              <a:t>4/28/2023</a:t>
            </a:fld>
            <a:endParaRPr lang="en-US"/>
          </a:p>
        </p:txBody>
      </p:sp>
      <p:sp>
        <p:nvSpPr>
          <p:cNvPr id="5" name="Footer Placeholder 4">
            <a:extLst>
              <a:ext uri="{FF2B5EF4-FFF2-40B4-BE49-F238E27FC236}">
                <a16:creationId xmlns:a16="http://schemas.microsoft.com/office/drawing/2014/main" id="{CEDCE81D-F970-F7F6-41EA-256AEBAB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A46491-A2B4-5F53-5A15-E292135C8915}"/>
              </a:ext>
            </a:extLst>
          </p:cNvPr>
          <p:cNvSpPr>
            <a:spLocks noGrp="1"/>
          </p:cNvSpPr>
          <p:nvPr>
            <p:ph type="sldNum" sz="quarter" idx="12"/>
          </p:nvPr>
        </p:nvSpPr>
        <p:spPr/>
        <p:txBody>
          <a:bodyPr/>
          <a:lstStyle/>
          <a:p>
            <a:fld id="{364279A4-59F8-42DA-A188-3FAB45B10564}" type="slidenum">
              <a:rPr lang="en-US" smtClean="0"/>
              <a:t>‹#›</a:t>
            </a:fld>
            <a:endParaRPr lang="en-US"/>
          </a:p>
        </p:txBody>
      </p:sp>
    </p:spTree>
    <p:extLst>
      <p:ext uri="{BB962C8B-B14F-4D97-AF65-F5344CB8AC3E}">
        <p14:creationId xmlns:p14="http://schemas.microsoft.com/office/powerpoint/2010/main" val="3037353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81A87C-275B-604F-B0EA-8501B35557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88B804-165E-2C2F-885F-C737D5C4E0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51E67-30EA-C02B-A8E8-396711DFF961}"/>
              </a:ext>
            </a:extLst>
          </p:cNvPr>
          <p:cNvSpPr>
            <a:spLocks noGrp="1"/>
          </p:cNvSpPr>
          <p:nvPr>
            <p:ph type="dt" sz="half" idx="10"/>
          </p:nvPr>
        </p:nvSpPr>
        <p:spPr/>
        <p:txBody>
          <a:bodyPr/>
          <a:lstStyle/>
          <a:p>
            <a:fld id="{2B208E0A-FFDC-40BD-929D-2B18FE732FC4}" type="datetimeFigureOut">
              <a:rPr lang="en-US" smtClean="0"/>
              <a:t>4/28/2023</a:t>
            </a:fld>
            <a:endParaRPr lang="en-US"/>
          </a:p>
        </p:txBody>
      </p:sp>
      <p:sp>
        <p:nvSpPr>
          <p:cNvPr id="5" name="Footer Placeholder 4">
            <a:extLst>
              <a:ext uri="{FF2B5EF4-FFF2-40B4-BE49-F238E27FC236}">
                <a16:creationId xmlns:a16="http://schemas.microsoft.com/office/drawing/2014/main" id="{BCB2E5EF-9BBE-FA5D-2C60-B7C280B04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BAF55-C46C-88A1-EC2E-EF4F4E2EA912}"/>
              </a:ext>
            </a:extLst>
          </p:cNvPr>
          <p:cNvSpPr>
            <a:spLocks noGrp="1"/>
          </p:cNvSpPr>
          <p:nvPr>
            <p:ph type="sldNum" sz="quarter" idx="12"/>
          </p:nvPr>
        </p:nvSpPr>
        <p:spPr/>
        <p:txBody>
          <a:bodyPr/>
          <a:lstStyle/>
          <a:p>
            <a:fld id="{364279A4-59F8-42DA-A188-3FAB45B10564}" type="slidenum">
              <a:rPr lang="en-US" smtClean="0"/>
              <a:t>‹#›</a:t>
            </a:fld>
            <a:endParaRPr lang="en-US"/>
          </a:p>
        </p:txBody>
      </p:sp>
    </p:spTree>
    <p:extLst>
      <p:ext uri="{BB962C8B-B14F-4D97-AF65-F5344CB8AC3E}">
        <p14:creationId xmlns:p14="http://schemas.microsoft.com/office/powerpoint/2010/main" val="248086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0C21-677E-6D2B-EF5F-D78835AA06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0C5568-530C-9230-C7AB-9D258FD8EF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406F3-BC72-4871-71A3-D93E09E15B9F}"/>
              </a:ext>
            </a:extLst>
          </p:cNvPr>
          <p:cNvSpPr>
            <a:spLocks noGrp="1"/>
          </p:cNvSpPr>
          <p:nvPr>
            <p:ph type="dt" sz="half" idx="10"/>
          </p:nvPr>
        </p:nvSpPr>
        <p:spPr/>
        <p:txBody>
          <a:bodyPr/>
          <a:lstStyle/>
          <a:p>
            <a:fld id="{2B208E0A-FFDC-40BD-929D-2B18FE732FC4}" type="datetimeFigureOut">
              <a:rPr lang="en-US" smtClean="0"/>
              <a:t>4/28/2023</a:t>
            </a:fld>
            <a:endParaRPr lang="en-US"/>
          </a:p>
        </p:txBody>
      </p:sp>
      <p:sp>
        <p:nvSpPr>
          <p:cNvPr id="5" name="Footer Placeholder 4">
            <a:extLst>
              <a:ext uri="{FF2B5EF4-FFF2-40B4-BE49-F238E27FC236}">
                <a16:creationId xmlns:a16="http://schemas.microsoft.com/office/drawing/2014/main" id="{770E1CA2-C556-FB79-ECF7-D1504A531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74161-CEC7-9F0E-1CE8-F4CA90AB2212}"/>
              </a:ext>
            </a:extLst>
          </p:cNvPr>
          <p:cNvSpPr>
            <a:spLocks noGrp="1"/>
          </p:cNvSpPr>
          <p:nvPr>
            <p:ph type="sldNum" sz="quarter" idx="12"/>
          </p:nvPr>
        </p:nvSpPr>
        <p:spPr/>
        <p:txBody>
          <a:bodyPr/>
          <a:lstStyle/>
          <a:p>
            <a:fld id="{364279A4-59F8-42DA-A188-3FAB45B10564}" type="slidenum">
              <a:rPr lang="en-US" smtClean="0"/>
              <a:t>‹#›</a:t>
            </a:fld>
            <a:endParaRPr lang="en-US"/>
          </a:p>
        </p:txBody>
      </p:sp>
    </p:spTree>
    <p:extLst>
      <p:ext uri="{BB962C8B-B14F-4D97-AF65-F5344CB8AC3E}">
        <p14:creationId xmlns:p14="http://schemas.microsoft.com/office/powerpoint/2010/main" val="311407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4CCB-5322-B206-A0E9-E70F0B0193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A4D4F1-B94C-0D0F-1355-77892E8B87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A2171-E6A9-5134-EB94-CF15E4B21738}"/>
              </a:ext>
            </a:extLst>
          </p:cNvPr>
          <p:cNvSpPr>
            <a:spLocks noGrp="1"/>
          </p:cNvSpPr>
          <p:nvPr>
            <p:ph type="dt" sz="half" idx="10"/>
          </p:nvPr>
        </p:nvSpPr>
        <p:spPr/>
        <p:txBody>
          <a:bodyPr/>
          <a:lstStyle/>
          <a:p>
            <a:fld id="{2B208E0A-FFDC-40BD-929D-2B18FE732FC4}" type="datetimeFigureOut">
              <a:rPr lang="en-US" smtClean="0"/>
              <a:t>4/28/2023</a:t>
            </a:fld>
            <a:endParaRPr lang="en-US"/>
          </a:p>
        </p:txBody>
      </p:sp>
      <p:sp>
        <p:nvSpPr>
          <p:cNvPr id="5" name="Footer Placeholder 4">
            <a:extLst>
              <a:ext uri="{FF2B5EF4-FFF2-40B4-BE49-F238E27FC236}">
                <a16:creationId xmlns:a16="http://schemas.microsoft.com/office/drawing/2014/main" id="{DBD3B8F5-5BF2-C4DE-D08E-1B0442034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BB872-6E36-9EE7-3D8D-D3EF5A41D15E}"/>
              </a:ext>
            </a:extLst>
          </p:cNvPr>
          <p:cNvSpPr>
            <a:spLocks noGrp="1"/>
          </p:cNvSpPr>
          <p:nvPr>
            <p:ph type="sldNum" sz="quarter" idx="12"/>
          </p:nvPr>
        </p:nvSpPr>
        <p:spPr/>
        <p:txBody>
          <a:bodyPr/>
          <a:lstStyle/>
          <a:p>
            <a:fld id="{364279A4-59F8-42DA-A188-3FAB45B10564}" type="slidenum">
              <a:rPr lang="en-US" smtClean="0"/>
              <a:t>‹#›</a:t>
            </a:fld>
            <a:endParaRPr lang="en-US"/>
          </a:p>
        </p:txBody>
      </p:sp>
    </p:spTree>
    <p:extLst>
      <p:ext uri="{BB962C8B-B14F-4D97-AF65-F5344CB8AC3E}">
        <p14:creationId xmlns:p14="http://schemas.microsoft.com/office/powerpoint/2010/main" val="1660730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F726B-BF2A-9359-E365-8CE3D7F452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798DAE-AC38-45F5-4B23-CA043364D5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718363-AC6E-7123-4A4F-936E3770BF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573F73-0E09-E476-2C45-4B8DE40258FE}"/>
              </a:ext>
            </a:extLst>
          </p:cNvPr>
          <p:cNvSpPr>
            <a:spLocks noGrp="1"/>
          </p:cNvSpPr>
          <p:nvPr>
            <p:ph type="dt" sz="half" idx="10"/>
          </p:nvPr>
        </p:nvSpPr>
        <p:spPr/>
        <p:txBody>
          <a:bodyPr/>
          <a:lstStyle/>
          <a:p>
            <a:fld id="{2B208E0A-FFDC-40BD-929D-2B18FE732FC4}" type="datetimeFigureOut">
              <a:rPr lang="en-US" smtClean="0"/>
              <a:t>4/28/2023</a:t>
            </a:fld>
            <a:endParaRPr lang="en-US"/>
          </a:p>
        </p:txBody>
      </p:sp>
      <p:sp>
        <p:nvSpPr>
          <p:cNvPr id="6" name="Footer Placeholder 5">
            <a:extLst>
              <a:ext uri="{FF2B5EF4-FFF2-40B4-BE49-F238E27FC236}">
                <a16:creationId xmlns:a16="http://schemas.microsoft.com/office/drawing/2014/main" id="{A2E00C3F-748E-C99A-20C7-A23B6FD4B0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8023A7-A063-5FB9-9765-EB953CCDF885}"/>
              </a:ext>
            </a:extLst>
          </p:cNvPr>
          <p:cNvSpPr>
            <a:spLocks noGrp="1"/>
          </p:cNvSpPr>
          <p:nvPr>
            <p:ph type="sldNum" sz="quarter" idx="12"/>
          </p:nvPr>
        </p:nvSpPr>
        <p:spPr/>
        <p:txBody>
          <a:bodyPr/>
          <a:lstStyle/>
          <a:p>
            <a:fld id="{364279A4-59F8-42DA-A188-3FAB45B10564}" type="slidenum">
              <a:rPr lang="en-US" smtClean="0"/>
              <a:t>‹#›</a:t>
            </a:fld>
            <a:endParaRPr lang="en-US"/>
          </a:p>
        </p:txBody>
      </p:sp>
    </p:spTree>
    <p:extLst>
      <p:ext uri="{BB962C8B-B14F-4D97-AF65-F5344CB8AC3E}">
        <p14:creationId xmlns:p14="http://schemas.microsoft.com/office/powerpoint/2010/main" val="334369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F8F9-7677-4070-195E-A1CF7F426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FE9D95-D7FD-CF44-E98B-D1EF694291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33768A-A203-A7C4-ACC6-20E2E8E09B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B9C5C4-A698-E79A-08DD-CD376EC23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452AC0-3E19-B2E8-302F-989F904FB5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99825B-2187-96DF-AFF8-AE6C15339173}"/>
              </a:ext>
            </a:extLst>
          </p:cNvPr>
          <p:cNvSpPr>
            <a:spLocks noGrp="1"/>
          </p:cNvSpPr>
          <p:nvPr>
            <p:ph type="dt" sz="half" idx="10"/>
          </p:nvPr>
        </p:nvSpPr>
        <p:spPr/>
        <p:txBody>
          <a:bodyPr/>
          <a:lstStyle/>
          <a:p>
            <a:fld id="{2B208E0A-FFDC-40BD-929D-2B18FE732FC4}" type="datetimeFigureOut">
              <a:rPr lang="en-US" smtClean="0"/>
              <a:t>4/28/2023</a:t>
            </a:fld>
            <a:endParaRPr lang="en-US"/>
          </a:p>
        </p:txBody>
      </p:sp>
      <p:sp>
        <p:nvSpPr>
          <p:cNvPr id="8" name="Footer Placeholder 7">
            <a:extLst>
              <a:ext uri="{FF2B5EF4-FFF2-40B4-BE49-F238E27FC236}">
                <a16:creationId xmlns:a16="http://schemas.microsoft.com/office/drawing/2014/main" id="{6CAA5AFD-E266-EA39-C686-2DEB9E01B1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6936DB-46AA-EEE7-AFAD-CC17BFC98F0C}"/>
              </a:ext>
            </a:extLst>
          </p:cNvPr>
          <p:cNvSpPr>
            <a:spLocks noGrp="1"/>
          </p:cNvSpPr>
          <p:nvPr>
            <p:ph type="sldNum" sz="quarter" idx="12"/>
          </p:nvPr>
        </p:nvSpPr>
        <p:spPr/>
        <p:txBody>
          <a:bodyPr/>
          <a:lstStyle/>
          <a:p>
            <a:fld id="{364279A4-59F8-42DA-A188-3FAB45B10564}" type="slidenum">
              <a:rPr lang="en-US" smtClean="0"/>
              <a:t>‹#›</a:t>
            </a:fld>
            <a:endParaRPr lang="en-US"/>
          </a:p>
        </p:txBody>
      </p:sp>
    </p:spTree>
    <p:extLst>
      <p:ext uri="{BB962C8B-B14F-4D97-AF65-F5344CB8AC3E}">
        <p14:creationId xmlns:p14="http://schemas.microsoft.com/office/powerpoint/2010/main" val="2457737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62E97-8CB2-21D5-E58D-42124CF31F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FB5E6D-D23E-DF8E-75C7-47A529835EC9}"/>
              </a:ext>
            </a:extLst>
          </p:cNvPr>
          <p:cNvSpPr>
            <a:spLocks noGrp="1"/>
          </p:cNvSpPr>
          <p:nvPr>
            <p:ph type="dt" sz="half" idx="10"/>
          </p:nvPr>
        </p:nvSpPr>
        <p:spPr/>
        <p:txBody>
          <a:bodyPr/>
          <a:lstStyle/>
          <a:p>
            <a:fld id="{2B208E0A-FFDC-40BD-929D-2B18FE732FC4}" type="datetimeFigureOut">
              <a:rPr lang="en-US" smtClean="0"/>
              <a:t>4/28/2023</a:t>
            </a:fld>
            <a:endParaRPr lang="en-US"/>
          </a:p>
        </p:txBody>
      </p:sp>
      <p:sp>
        <p:nvSpPr>
          <p:cNvPr id="4" name="Footer Placeholder 3">
            <a:extLst>
              <a:ext uri="{FF2B5EF4-FFF2-40B4-BE49-F238E27FC236}">
                <a16:creationId xmlns:a16="http://schemas.microsoft.com/office/drawing/2014/main" id="{6BF23DC5-2E7A-09F7-D81E-503F9B5CFC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F176EE-DB7E-621E-77C6-F4CC043A5CC6}"/>
              </a:ext>
            </a:extLst>
          </p:cNvPr>
          <p:cNvSpPr>
            <a:spLocks noGrp="1"/>
          </p:cNvSpPr>
          <p:nvPr>
            <p:ph type="sldNum" sz="quarter" idx="12"/>
          </p:nvPr>
        </p:nvSpPr>
        <p:spPr/>
        <p:txBody>
          <a:bodyPr/>
          <a:lstStyle/>
          <a:p>
            <a:fld id="{364279A4-59F8-42DA-A188-3FAB45B10564}" type="slidenum">
              <a:rPr lang="en-US" smtClean="0"/>
              <a:t>‹#›</a:t>
            </a:fld>
            <a:endParaRPr lang="en-US"/>
          </a:p>
        </p:txBody>
      </p:sp>
    </p:spTree>
    <p:extLst>
      <p:ext uri="{BB962C8B-B14F-4D97-AF65-F5344CB8AC3E}">
        <p14:creationId xmlns:p14="http://schemas.microsoft.com/office/powerpoint/2010/main" val="83608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33ECC-409A-D085-FEFA-006AD54FFBC8}"/>
              </a:ext>
            </a:extLst>
          </p:cNvPr>
          <p:cNvSpPr>
            <a:spLocks noGrp="1"/>
          </p:cNvSpPr>
          <p:nvPr>
            <p:ph type="dt" sz="half" idx="10"/>
          </p:nvPr>
        </p:nvSpPr>
        <p:spPr/>
        <p:txBody>
          <a:bodyPr/>
          <a:lstStyle/>
          <a:p>
            <a:fld id="{2B208E0A-FFDC-40BD-929D-2B18FE732FC4}" type="datetimeFigureOut">
              <a:rPr lang="en-US" smtClean="0"/>
              <a:t>4/28/2023</a:t>
            </a:fld>
            <a:endParaRPr lang="en-US"/>
          </a:p>
        </p:txBody>
      </p:sp>
      <p:sp>
        <p:nvSpPr>
          <p:cNvPr id="3" name="Footer Placeholder 2">
            <a:extLst>
              <a:ext uri="{FF2B5EF4-FFF2-40B4-BE49-F238E27FC236}">
                <a16:creationId xmlns:a16="http://schemas.microsoft.com/office/drawing/2014/main" id="{471B3C46-7182-FA4E-1160-29852E03A5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55F581-DF73-0C34-E316-8EEB0D7BD2C3}"/>
              </a:ext>
            </a:extLst>
          </p:cNvPr>
          <p:cNvSpPr>
            <a:spLocks noGrp="1"/>
          </p:cNvSpPr>
          <p:nvPr>
            <p:ph type="sldNum" sz="quarter" idx="12"/>
          </p:nvPr>
        </p:nvSpPr>
        <p:spPr/>
        <p:txBody>
          <a:bodyPr/>
          <a:lstStyle/>
          <a:p>
            <a:fld id="{364279A4-59F8-42DA-A188-3FAB45B10564}" type="slidenum">
              <a:rPr lang="en-US" smtClean="0"/>
              <a:t>‹#›</a:t>
            </a:fld>
            <a:endParaRPr lang="en-US"/>
          </a:p>
        </p:txBody>
      </p:sp>
    </p:spTree>
    <p:extLst>
      <p:ext uri="{BB962C8B-B14F-4D97-AF65-F5344CB8AC3E}">
        <p14:creationId xmlns:p14="http://schemas.microsoft.com/office/powerpoint/2010/main" val="32451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C9D2-9A9B-89A5-AF94-D0EBFA2D2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1428B4-3D76-7D67-BDC8-4159CFFE5F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AF38B4-A37A-B330-8119-48F8F6E24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663108-7435-D827-0576-476D4CF9A2C0}"/>
              </a:ext>
            </a:extLst>
          </p:cNvPr>
          <p:cNvSpPr>
            <a:spLocks noGrp="1"/>
          </p:cNvSpPr>
          <p:nvPr>
            <p:ph type="dt" sz="half" idx="10"/>
          </p:nvPr>
        </p:nvSpPr>
        <p:spPr/>
        <p:txBody>
          <a:bodyPr/>
          <a:lstStyle/>
          <a:p>
            <a:fld id="{2B208E0A-FFDC-40BD-929D-2B18FE732FC4}" type="datetimeFigureOut">
              <a:rPr lang="en-US" smtClean="0"/>
              <a:t>4/28/2023</a:t>
            </a:fld>
            <a:endParaRPr lang="en-US"/>
          </a:p>
        </p:txBody>
      </p:sp>
      <p:sp>
        <p:nvSpPr>
          <p:cNvPr id="6" name="Footer Placeholder 5">
            <a:extLst>
              <a:ext uri="{FF2B5EF4-FFF2-40B4-BE49-F238E27FC236}">
                <a16:creationId xmlns:a16="http://schemas.microsoft.com/office/drawing/2014/main" id="{D41E8001-92B9-BDA7-D8C9-FCBF80C696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92034-60EA-F4F0-BA53-26FC810D3C84}"/>
              </a:ext>
            </a:extLst>
          </p:cNvPr>
          <p:cNvSpPr>
            <a:spLocks noGrp="1"/>
          </p:cNvSpPr>
          <p:nvPr>
            <p:ph type="sldNum" sz="quarter" idx="12"/>
          </p:nvPr>
        </p:nvSpPr>
        <p:spPr/>
        <p:txBody>
          <a:bodyPr/>
          <a:lstStyle/>
          <a:p>
            <a:fld id="{364279A4-59F8-42DA-A188-3FAB45B10564}" type="slidenum">
              <a:rPr lang="en-US" smtClean="0"/>
              <a:t>‹#›</a:t>
            </a:fld>
            <a:endParaRPr lang="en-US"/>
          </a:p>
        </p:txBody>
      </p:sp>
    </p:spTree>
    <p:extLst>
      <p:ext uri="{BB962C8B-B14F-4D97-AF65-F5344CB8AC3E}">
        <p14:creationId xmlns:p14="http://schemas.microsoft.com/office/powerpoint/2010/main" val="4161934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8CB7A-D10E-0745-FAB4-E5CA751AA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3CB888-61C8-752A-B340-016059D3C1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95901D-A5A4-2CB2-F898-C964ACF5B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B4942-E744-FF23-CA59-2F667C562DF8}"/>
              </a:ext>
            </a:extLst>
          </p:cNvPr>
          <p:cNvSpPr>
            <a:spLocks noGrp="1"/>
          </p:cNvSpPr>
          <p:nvPr>
            <p:ph type="dt" sz="half" idx="10"/>
          </p:nvPr>
        </p:nvSpPr>
        <p:spPr/>
        <p:txBody>
          <a:bodyPr/>
          <a:lstStyle/>
          <a:p>
            <a:fld id="{2B208E0A-FFDC-40BD-929D-2B18FE732FC4}" type="datetimeFigureOut">
              <a:rPr lang="en-US" smtClean="0"/>
              <a:t>4/28/2023</a:t>
            </a:fld>
            <a:endParaRPr lang="en-US"/>
          </a:p>
        </p:txBody>
      </p:sp>
      <p:sp>
        <p:nvSpPr>
          <p:cNvPr id="6" name="Footer Placeholder 5">
            <a:extLst>
              <a:ext uri="{FF2B5EF4-FFF2-40B4-BE49-F238E27FC236}">
                <a16:creationId xmlns:a16="http://schemas.microsoft.com/office/drawing/2014/main" id="{73995134-CDD8-AA63-9720-95EAF626AA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85E169-9F71-5955-A69D-8FFDF340C23B}"/>
              </a:ext>
            </a:extLst>
          </p:cNvPr>
          <p:cNvSpPr>
            <a:spLocks noGrp="1"/>
          </p:cNvSpPr>
          <p:nvPr>
            <p:ph type="sldNum" sz="quarter" idx="12"/>
          </p:nvPr>
        </p:nvSpPr>
        <p:spPr/>
        <p:txBody>
          <a:bodyPr/>
          <a:lstStyle/>
          <a:p>
            <a:fld id="{364279A4-59F8-42DA-A188-3FAB45B10564}" type="slidenum">
              <a:rPr lang="en-US" smtClean="0"/>
              <a:t>‹#›</a:t>
            </a:fld>
            <a:endParaRPr lang="en-US"/>
          </a:p>
        </p:txBody>
      </p:sp>
    </p:spTree>
    <p:extLst>
      <p:ext uri="{BB962C8B-B14F-4D97-AF65-F5344CB8AC3E}">
        <p14:creationId xmlns:p14="http://schemas.microsoft.com/office/powerpoint/2010/main" val="115569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938D5-B89E-881E-AC5B-84BC874903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7EC175-2720-A07A-6B35-AD264F732C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CD015-09D2-6C14-F914-7F00FC5C6F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08E0A-FFDC-40BD-929D-2B18FE732FC4}" type="datetimeFigureOut">
              <a:rPr lang="en-US" smtClean="0"/>
              <a:t>4/28/2023</a:t>
            </a:fld>
            <a:endParaRPr lang="en-US"/>
          </a:p>
        </p:txBody>
      </p:sp>
      <p:sp>
        <p:nvSpPr>
          <p:cNvPr id="5" name="Footer Placeholder 4">
            <a:extLst>
              <a:ext uri="{FF2B5EF4-FFF2-40B4-BE49-F238E27FC236}">
                <a16:creationId xmlns:a16="http://schemas.microsoft.com/office/drawing/2014/main" id="{1023796E-07F2-C7D1-467C-AB47245B5D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1C42F9-382C-64F1-F0F3-519532DA04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4279A4-59F8-42DA-A188-3FAB45B10564}" type="slidenum">
              <a:rPr lang="en-US" smtClean="0"/>
              <a:t>‹#›</a:t>
            </a:fld>
            <a:endParaRPr lang="en-US"/>
          </a:p>
        </p:txBody>
      </p:sp>
    </p:spTree>
    <p:extLst>
      <p:ext uri="{BB962C8B-B14F-4D97-AF65-F5344CB8AC3E}">
        <p14:creationId xmlns:p14="http://schemas.microsoft.com/office/powerpoint/2010/main" val="3952838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10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62.png"/><Relationship Id="rId4" Type="http://schemas.openxmlformats.org/officeDocument/2006/relationships/customXml" Target="../ink/ink3.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640.png"/><Relationship Id="rId3" Type="http://schemas.openxmlformats.org/officeDocument/2006/relationships/image" Target="../media/image74.png"/><Relationship Id="rId7" Type="http://schemas.openxmlformats.org/officeDocument/2006/relationships/image" Target="../media/image610.png"/><Relationship Id="rId12" Type="http://schemas.openxmlformats.org/officeDocument/2006/relationships/customXml" Target="../ink/ink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630.png"/><Relationship Id="rId5" Type="http://schemas.openxmlformats.org/officeDocument/2006/relationships/image" Target="../media/image600.png"/><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620.png"/></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9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DE4F64-7660-76DC-FD5F-74347E785F87}"/>
              </a:ext>
            </a:extLst>
          </p:cNvPr>
          <p:cNvSpPr>
            <a:spLocks noGrp="1"/>
          </p:cNvSpPr>
          <p:nvPr>
            <p:ph idx="1"/>
          </p:nvPr>
        </p:nvSpPr>
        <p:spPr>
          <a:xfrm>
            <a:off x="838200" y="990600"/>
            <a:ext cx="10515600" cy="5186363"/>
          </a:xfrm>
        </p:spPr>
        <p:txBody>
          <a:bodyPr/>
          <a:lstStyle/>
          <a:p>
            <a:r>
              <a:rPr lang="en-US" dirty="0"/>
              <a:t>DP</a:t>
            </a:r>
          </a:p>
          <a:p>
            <a:r>
              <a:rPr lang="en-US" dirty="0"/>
              <a:t>Molecular chemistry; Effect of side groups and polar groups. Also presence of double bonds and aromatic groups in backbone of chain.</a:t>
            </a:r>
          </a:p>
          <a:p>
            <a:r>
              <a:rPr lang="en-US" dirty="0"/>
              <a:t>Crystallinity</a:t>
            </a:r>
          </a:p>
          <a:p>
            <a:r>
              <a:rPr lang="en-US" dirty="0"/>
              <a:t>Tacticity</a:t>
            </a:r>
          </a:p>
          <a:p>
            <a:pPr marL="0" indent="0">
              <a:buNone/>
            </a:pPr>
            <a:r>
              <a:rPr lang="en-US" dirty="0"/>
              <a:t> Other factors affecting properties:</a:t>
            </a:r>
          </a:p>
          <a:p>
            <a:r>
              <a:rPr lang="en-US" dirty="0"/>
              <a:t>Molecular weight</a:t>
            </a:r>
          </a:p>
          <a:p>
            <a:r>
              <a:rPr lang="en-US" dirty="0"/>
              <a:t>Degree of branching</a:t>
            </a:r>
          </a:p>
          <a:p>
            <a:endParaRPr lang="en-US" dirty="0"/>
          </a:p>
          <a:p>
            <a:endParaRPr lang="en-US" dirty="0"/>
          </a:p>
        </p:txBody>
      </p:sp>
      <p:sp>
        <p:nvSpPr>
          <p:cNvPr id="4" name="Title 1">
            <a:extLst>
              <a:ext uri="{FF2B5EF4-FFF2-40B4-BE49-F238E27FC236}">
                <a16:creationId xmlns:a16="http://schemas.microsoft.com/office/drawing/2014/main" id="{0C54082F-3D91-F14F-B2AC-C16F2036D9DE}"/>
              </a:ext>
            </a:extLst>
          </p:cNvPr>
          <p:cNvSpPr>
            <a:spLocks/>
          </p:cNvSpPr>
          <p:nvPr/>
        </p:nvSpPr>
        <p:spPr bwMode="auto">
          <a:xfrm>
            <a:off x="566057" y="12338"/>
            <a:ext cx="11451772"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Structure property re</a:t>
            </a:r>
            <a:r>
              <a:rPr lang="en-US" sz="4000" b="1" dirty="0" err="1">
                <a:solidFill>
                  <a:prstClr val="black"/>
                </a:solidFill>
                <a:latin typeface="Bookman Old Style" pitchFamily="18" charset="0"/>
              </a:rPr>
              <a:t>lationship</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3663390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EA613F-5FBE-F967-0BE6-98D62FDEA8F9}"/>
              </a:ext>
            </a:extLst>
          </p:cNvPr>
          <p:cNvSpPr>
            <a:spLocks noGrp="1"/>
          </p:cNvSpPr>
          <p:nvPr>
            <p:ph idx="1"/>
          </p:nvPr>
        </p:nvSpPr>
        <p:spPr>
          <a:xfrm>
            <a:off x="838200" y="1077686"/>
            <a:ext cx="10515600" cy="5099277"/>
          </a:xfrm>
        </p:spPr>
        <p:txBody>
          <a:bodyPr>
            <a:normAutofit fontScale="92500"/>
          </a:bodyPr>
          <a:lstStyle/>
          <a:p>
            <a:r>
              <a:rPr lang="en-US" sz="2400" dirty="0"/>
              <a:t>Stiffness </a:t>
            </a:r>
            <a:r>
              <a:rPr lang="en-US" sz="2400" b="0" i="0" dirty="0">
                <a:solidFill>
                  <a:srgbClr val="202124"/>
                </a:solidFill>
                <a:effectLst/>
                <a:latin typeface="Google Sans"/>
              </a:rPr>
              <a:t>(or rigidity) - a</a:t>
            </a:r>
            <a:r>
              <a:rPr lang="en-US" sz="2400" b="0" i="0" dirty="0">
                <a:solidFill>
                  <a:srgbClr val="040C28"/>
                </a:solidFill>
                <a:effectLst/>
                <a:latin typeface="Google Sans"/>
              </a:rPr>
              <a:t> property of a polymers that is described by Flexural modulus or bending modulus of elasticity</a:t>
            </a:r>
            <a:r>
              <a:rPr lang="en-US" sz="2400" b="0" i="0" dirty="0">
                <a:solidFill>
                  <a:srgbClr val="202124"/>
                </a:solidFill>
                <a:effectLst/>
                <a:latin typeface="Google Sans"/>
              </a:rPr>
              <a:t>. It is therefore one of the most important properties of solid materials. Flexural Modulus denotes the ability of a material to bend.</a:t>
            </a:r>
            <a:endParaRPr lang="en-US" sz="2400" dirty="0"/>
          </a:p>
          <a:p>
            <a:r>
              <a:rPr lang="en-US" sz="2400" dirty="0"/>
              <a:t>Hardness - </a:t>
            </a:r>
            <a:r>
              <a:rPr lang="en-US" sz="2400" i="0" dirty="0">
                <a:solidFill>
                  <a:srgbClr val="202124"/>
                </a:solidFill>
                <a:effectLst/>
              </a:rPr>
              <a:t>resistance of a material to localized plastic deformation/</a:t>
            </a:r>
            <a:r>
              <a:rPr lang="en-US" sz="2400" dirty="0"/>
              <a:t>represents a material’s resistance to scratching, penetration etc. </a:t>
            </a:r>
            <a:r>
              <a:rPr lang="en-US" sz="2400" b="0" i="0" dirty="0">
                <a:solidFill>
                  <a:srgbClr val="202124"/>
                </a:solidFill>
                <a:effectLst/>
              </a:rPr>
              <a:t>Measuring hardness levels can help predict the ability of the material to recover after being indented through force.</a:t>
            </a:r>
          </a:p>
          <a:p>
            <a:r>
              <a:rPr lang="en-US" sz="2400" dirty="0"/>
              <a:t>Toughness - </a:t>
            </a:r>
            <a:r>
              <a:rPr lang="en-US" sz="2400" b="0" i="0" dirty="0">
                <a:solidFill>
                  <a:srgbClr val="040C28"/>
                </a:solidFill>
                <a:effectLst/>
              </a:rPr>
              <a:t>the ability of a polymer to exhibit plastic deformation/a</a:t>
            </a:r>
            <a:r>
              <a:rPr lang="en-US" sz="2400" dirty="0"/>
              <a:t>bility of material to absorb energy during plastic deformation.</a:t>
            </a:r>
            <a:r>
              <a:rPr lang="en-US" sz="2400" b="0" i="0" dirty="0">
                <a:solidFill>
                  <a:srgbClr val="040C28"/>
                </a:solidFill>
                <a:effectLst/>
              </a:rPr>
              <a:t>  Area under stress strain curve. </a:t>
            </a:r>
            <a:endParaRPr lang="en-US" sz="2400" dirty="0"/>
          </a:p>
          <a:p>
            <a:pPr algn="l"/>
            <a:r>
              <a:rPr lang="en-US" sz="2400" dirty="0"/>
              <a:t>Impact strength – related to overall toughness of material.</a:t>
            </a:r>
            <a:r>
              <a:rPr lang="en-US" sz="1600" b="0" i="0" dirty="0">
                <a:solidFill>
                  <a:srgbClr val="202124"/>
                </a:solidFill>
                <a:effectLst/>
                <a:latin typeface="arial" panose="020B0604020202020204" pitchFamily="34" charset="0"/>
              </a:rPr>
              <a:t> </a:t>
            </a:r>
            <a:r>
              <a:rPr lang="en-US" sz="2400"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Impact strength is the measure of the ability of a material to resist cracking, fracturing, or plastic deformation under sudden and intense impact. </a:t>
            </a:r>
            <a:r>
              <a:rPr lang="en-US" sz="2400" dirty="0"/>
              <a:t>Energy absorption directly related to brittleness of material. </a:t>
            </a:r>
            <a:r>
              <a:rPr lang="en-US" sz="2600" dirty="0"/>
              <a:t>Izod or Charpy tests are ordinarily used to assess impact strength</a:t>
            </a:r>
          </a:p>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p:txBody>
      </p:sp>
      <p:sp>
        <p:nvSpPr>
          <p:cNvPr id="4" name="Title 1">
            <a:extLst>
              <a:ext uri="{FF2B5EF4-FFF2-40B4-BE49-F238E27FC236}">
                <a16:creationId xmlns:a16="http://schemas.microsoft.com/office/drawing/2014/main" id="{9A9DF754-F3C2-EE2E-FFBA-E7E5DF49FD3E}"/>
              </a:ext>
            </a:extLst>
          </p:cNvPr>
          <p:cNvSpPr>
            <a:spLocks/>
          </p:cNvSpPr>
          <p:nvPr/>
        </p:nvSpPr>
        <p:spPr bwMode="auto">
          <a:xfrm>
            <a:off x="566057" y="12338"/>
            <a:ext cx="11451772"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 Mechanical properties</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30010581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3C4A508-E855-FA7A-F0D8-71F6DA27070C}"/>
              </a:ext>
            </a:extLst>
          </p:cNvPr>
          <p:cNvPicPr>
            <a:picLocks noGrp="1" noChangeAspect="1"/>
          </p:cNvPicPr>
          <p:nvPr>
            <p:ph idx="1"/>
          </p:nvPr>
        </p:nvPicPr>
        <p:blipFill>
          <a:blip r:embed="rId2"/>
          <a:stretch>
            <a:fillRect/>
          </a:stretch>
        </p:blipFill>
        <p:spPr>
          <a:xfrm>
            <a:off x="2394857" y="1665514"/>
            <a:ext cx="6868885" cy="4484915"/>
          </a:xfrm>
        </p:spPr>
      </p:pic>
      <p:sp>
        <p:nvSpPr>
          <p:cNvPr id="4" name="Title 1">
            <a:extLst>
              <a:ext uri="{FF2B5EF4-FFF2-40B4-BE49-F238E27FC236}">
                <a16:creationId xmlns:a16="http://schemas.microsoft.com/office/drawing/2014/main" id="{60CE628C-27C9-8E60-31A9-CF55353A9175}"/>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Thermosetting (Compression)</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spTree>
    <p:extLst>
      <p:ext uri="{BB962C8B-B14F-4D97-AF65-F5344CB8AC3E}">
        <p14:creationId xmlns:p14="http://schemas.microsoft.com/office/powerpoint/2010/main" val="11771745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22B1F1-BB5C-9C0F-288F-5FC632CAA330}"/>
              </a:ext>
            </a:extLst>
          </p:cNvPr>
          <p:cNvPicPr>
            <a:picLocks noGrp="1" noChangeAspect="1"/>
          </p:cNvPicPr>
          <p:nvPr>
            <p:ph idx="1"/>
          </p:nvPr>
        </p:nvPicPr>
        <p:blipFill rotWithShape="1">
          <a:blip r:embed="rId2"/>
          <a:srcRect t="5013"/>
          <a:stretch/>
        </p:blipFill>
        <p:spPr>
          <a:xfrm>
            <a:off x="1850571" y="1915886"/>
            <a:ext cx="7859486" cy="4267200"/>
          </a:xfrm>
        </p:spPr>
      </p:pic>
      <p:sp>
        <p:nvSpPr>
          <p:cNvPr id="6" name="Title 1">
            <a:extLst>
              <a:ext uri="{FF2B5EF4-FFF2-40B4-BE49-F238E27FC236}">
                <a16:creationId xmlns:a16="http://schemas.microsoft.com/office/drawing/2014/main" id="{65CF0EEB-DFE2-A1B4-E367-C45CB1817CAB}"/>
              </a:ext>
            </a:extLst>
          </p:cNvPr>
          <p:cNvSpPr>
            <a:spLocks noGrp="1"/>
          </p:cNvSpPr>
          <p:nvPr>
            <p:ph type="title"/>
          </p:nvPr>
        </p:nvSpPr>
        <p:spPr bwMode="auto">
          <a:xfrm>
            <a:off x="947057" y="27667"/>
            <a:ext cx="10515600" cy="854075"/>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Compression molding</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
        <p:nvSpPr>
          <p:cNvPr id="7" name="TextBox 6">
            <a:extLst>
              <a:ext uri="{FF2B5EF4-FFF2-40B4-BE49-F238E27FC236}">
                <a16:creationId xmlns:a16="http://schemas.microsoft.com/office/drawing/2014/main" id="{6D1819E4-5656-CF0B-9452-094152ABD82D}"/>
              </a:ext>
            </a:extLst>
          </p:cNvPr>
          <p:cNvSpPr txBox="1"/>
          <p:nvPr/>
        </p:nvSpPr>
        <p:spPr>
          <a:xfrm>
            <a:off x="1186543" y="990600"/>
            <a:ext cx="8360228" cy="646331"/>
          </a:xfrm>
          <a:prstGeom prst="rect">
            <a:avLst/>
          </a:prstGeom>
          <a:noFill/>
        </p:spPr>
        <p:txBody>
          <a:bodyPr wrap="square" rtlCol="0">
            <a:spAutoFit/>
          </a:bodyPr>
          <a:lstStyle/>
          <a:p>
            <a:pPr marL="285750" indent="-285750">
              <a:buFont typeface="Arial" panose="020B0604020202020204" pitchFamily="34" charset="0"/>
              <a:buChar char="•"/>
            </a:pPr>
            <a:r>
              <a:rPr lang="en-US" dirty="0"/>
              <a:t>Forming pressure – 20.68 MPa</a:t>
            </a:r>
          </a:p>
          <a:p>
            <a:pPr marL="285750" indent="-285750">
              <a:buFont typeface="Arial" panose="020B0604020202020204" pitchFamily="34" charset="0"/>
              <a:buChar char="•"/>
            </a:pPr>
            <a:r>
              <a:rPr lang="en-US" dirty="0"/>
              <a:t>Forming temperature – 165.5 </a:t>
            </a:r>
            <a:r>
              <a:rPr lang="en-US" baseline="30000" dirty="0" err="1"/>
              <a:t>o</a:t>
            </a:r>
            <a:r>
              <a:rPr lang="en-US" dirty="0" err="1"/>
              <a:t>C</a:t>
            </a:r>
            <a:endParaRPr lang="en-US" dirty="0"/>
          </a:p>
        </p:txBody>
      </p:sp>
    </p:spTree>
    <p:extLst>
      <p:ext uri="{BB962C8B-B14F-4D97-AF65-F5344CB8AC3E}">
        <p14:creationId xmlns:p14="http://schemas.microsoft.com/office/powerpoint/2010/main" val="41445191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FB335-1C04-8EFD-EDC0-1DEA8AF9BF31}"/>
              </a:ext>
            </a:extLst>
          </p:cNvPr>
          <p:cNvSpPr>
            <a:spLocks noGrp="1"/>
          </p:cNvSpPr>
          <p:nvPr>
            <p:ph idx="1"/>
          </p:nvPr>
        </p:nvSpPr>
        <p:spPr>
          <a:xfrm>
            <a:off x="838200" y="1306286"/>
            <a:ext cx="10515600" cy="5268685"/>
          </a:xfrm>
        </p:spPr>
        <p:txBody>
          <a:bodyPr>
            <a:normAutofit fontScale="92500" lnSpcReduction="10000"/>
          </a:bodyPr>
          <a:lstStyle/>
          <a:p>
            <a:r>
              <a:rPr lang="en-US" sz="2800" dirty="0">
                <a:latin typeface="+mn-lt"/>
              </a:rPr>
              <a:t>Commonly used for thermosetting plastics such as </a:t>
            </a:r>
            <a:r>
              <a:rPr lang="en-US" sz="2800" dirty="0" err="1">
                <a:latin typeface="+mn-lt"/>
              </a:rPr>
              <a:t>bakelite</a:t>
            </a:r>
            <a:r>
              <a:rPr lang="en-US" sz="2800" dirty="0">
                <a:latin typeface="+mn-lt"/>
              </a:rPr>
              <a:t>, polyester etc.</a:t>
            </a:r>
          </a:p>
          <a:p>
            <a:r>
              <a:rPr lang="en-US" sz="2800" dirty="0">
                <a:latin typeface="+mn-lt"/>
              </a:rPr>
              <a:t>Thermoset materials (paste or granules) soften when exposed to heat and pressure.  The softer resin flows but then cures into hard thermoset.</a:t>
            </a:r>
            <a:endParaRPr lang="en-US" dirty="0"/>
          </a:p>
          <a:p>
            <a:r>
              <a:rPr lang="en-US" dirty="0"/>
              <a:t> appropriate amounts of thoroughly mixed polymer and necessary additives are placed between male and female mold members</a:t>
            </a:r>
          </a:p>
          <a:p>
            <a:r>
              <a:rPr lang="en-US" dirty="0"/>
              <a:t>Both mold pieces are heated; however, only one is movable.</a:t>
            </a:r>
          </a:p>
          <a:p>
            <a:r>
              <a:rPr lang="en-US" dirty="0"/>
              <a:t>The mold is closed, and heat and pressure are applied, causing the plastic to become viscous and flow to conform to the mold shape</a:t>
            </a:r>
          </a:p>
          <a:p>
            <a:r>
              <a:rPr lang="en-US" dirty="0"/>
              <a:t>Preheating of the preform reduces molding time and pressure, extends die lifetime, and produces a more uniform finished piece</a:t>
            </a:r>
          </a:p>
          <a:p>
            <a:r>
              <a:rPr lang="en-US" dirty="0"/>
              <a:t>Continued heating is required to complete cross-linking of the resin and the part is ejected out of the mold</a:t>
            </a:r>
          </a:p>
          <a:p>
            <a:r>
              <a:rPr lang="en-US" dirty="0"/>
              <a:t>Excess flash is trimmed later from the part.</a:t>
            </a:r>
          </a:p>
        </p:txBody>
      </p:sp>
      <p:sp>
        <p:nvSpPr>
          <p:cNvPr id="4" name="Title 1">
            <a:extLst>
              <a:ext uri="{FF2B5EF4-FFF2-40B4-BE49-F238E27FC236}">
                <a16:creationId xmlns:a16="http://schemas.microsoft.com/office/drawing/2014/main" id="{03E179FD-218A-1410-DD7B-8D3F8823DCD6}"/>
              </a:ext>
            </a:extLst>
          </p:cNvPr>
          <p:cNvSpPr>
            <a:spLocks noGrp="1"/>
          </p:cNvSpPr>
          <p:nvPr>
            <p:ph type="title"/>
          </p:nvPr>
        </p:nvSpPr>
        <p:spPr bwMode="auto">
          <a:xfrm>
            <a:off x="947057" y="27667"/>
            <a:ext cx="10515600" cy="854075"/>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Compression molding</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11019810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4E3F3F-D650-9178-3505-2D852BA403C6}"/>
              </a:ext>
            </a:extLst>
          </p:cNvPr>
          <p:cNvPicPr>
            <a:picLocks noChangeAspect="1"/>
          </p:cNvPicPr>
          <p:nvPr/>
        </p:nvPicPr>
        <p:blipFill rotWithShape="1">
          <a:blip r:embed="rId3"/>
          <a:srcRect t="5308" r="754"/>
          <a:stretch/>
        </p:blipFill>
        <p:spPr>
          <a:xfrm>
            <a:off x="685798" y="1502228"/>
            <a:ext cx="7162801" cy="4467395"/>
          </a:xfrm>
          <a:prstGeom prst="rect">
            <a:avLst/>
          </a:prstGeom>
        </p:spPr>
      </p:pic>
      <p:sp>
        <p:nvSpPr>
          <p:cNvPr id="6" name="Title 1">
            <a:extLst>
              <a:ext uri="{FF2B5EF4-FFF2-40B4-BE49-F238E27FC236}">
                <a16:creationId xmlns:a16="http://schemas.microsoft.com/office/drawing/2014/main" id="{914F8D30-C735-B960-95A2-74997F7B265C}"/>
              </a:ext>
            </a:extLst>
          </p:cNvPr>
          <p:cNvSpPr>
            <a:spLocks noGrp="1"/>
          </p:cNvSpPr>
          <p:nvPr>
            <p:ph type="title"/>
          </p:nvPr>
        </p:nvSpPr>
        <p:spPr bwMode="auto">
          <a:xfrm>
            <a:off x="947057" y="-37647"/>
            <a:ext cx="10515600" cy="854075"/>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Compression molding</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1026" name="Picture 2" descr="Compression Molding - ScienceDirect">
            <a:extLst>
              <a:ext uri="{FF2B5EF4-FFF2-40B4-BE49-F238E27FC236}">
                <a16:creationId xmlns:a16="http://schemas.microsoft.com/office/drawing/2014/main" id="{C0C694E4-1A47-55DA-C4EE-CE4698367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034" r="46784"/>
          <a:stretch/>
        </p:blipFill>
        <p:spPr bwMode="auto">
          <a:xfrm>
            <a:off x="9285516" y="2547257"/>
            <a:ext cx="2220686" cy="27119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E4A838-794A-CD45-8634-60427AC5F7C2}"/>
              </a:ext>
            </a:extLst>
          </p:cNvPr>
          <p:cNvSpPr txBox="1"/>
          <p:nvPr/>
        </p:nvSpPr>
        <p:spPr>
          <a:xfrm>
            <a:off x="9263743" y="1719943"/>
            <a:ext cx="2242459" cy="369332"/>
          </a:xfrm>
          <a:prstGeom prst="rect">
            <a:avLst/>
          </a:prstGeom>
          <a:noFill/>
        </p:spPr>
        <p:txBody>
          <a:bodyPr wrap="square" rtlCol="0">
            <a:spAutoFit/>
          </a:bodyPr>
          <a:lstStyle/>
          <a:p>
            <a:r>
              <a:rPr lang="en-US" dirty="0"/>
              <a:t>Part flash</a:t>
            </a:r>
          </a:p>
        </p:txBody>
      </p:sp>
    </p:spTree>
    <p:extLst>
      <p:ext uri="{BB962C8B-B14F-4D97-AF65-F5344CB8AC3E}">
        <p14:creationId xmlns:p14="http://schemas.microsoft.com/office/powerpoint/2010/main" val="21281646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5F95412-455C-2CEB-55CE-6449AF83B3A2}"/>
              </a:ext>
            </a:extLst>
          </p:cNvPr>
          <p:cNvSpPr>
            <a:spLocks noGrp="1"/>
          </p:cNvSpPr>
          <p:nvPr>
            <p:ph type="title"/>
          </p:nvPr>
        </p:nvSpPr>
        <p:spPr bwMode="auto">
          <a:xfrm>
            <a:off x="968826" y="0"/>
            <a:ext cx="10515600" cy="854075"/>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Compression molding</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7" name="Picture 6">
            <a:extLst>
              <a:ext uri="{FF2B5EF4-FFF2-40B4-BE49-F238E27FC236}">
                <a16:creationId xmlns:a16="http://schemas.microsoft.com/office/drawing/2014/main" id="{383425E2-BF8D-2322-F976-6F84263E68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7056" y="1647476"/>
            <a:ext cx="6302829" cy="3296681"/>
          </a:xfrm>
          <a:prstGeom prst="rect">
            <a:avLst/>
          </a:prstGeom>
        </p:spPr>
      </p:pic>
      <p:sp>
        <p:nvSpPr>
          <p:cNvPr id="9" name="TextBox 8">
            <a:extLst>
              <a:ext uri="{FF2B5EF4-FFF2-40B4-BE49-F238E27FC236}">
                <a16:creationId xmlns:a16="http://schemas.microsoft.com/office/drawing/2014/main" id="{77560BCE-6CAF-8A6F-388A-2FA090E65EE6}"/>
              </a:ext>
            </a:extLst>
          </p:cNvPr>
          <p:cNvSpPr txBox="1"/>
          <p:nvPr/>
        </p:nvSpPr>
        <p:spPr>
          <a:xfrm>
            <a:off x="947057" y="5210524"/>
            <a:ext cx="5148943" cy="369332"/>
          </a:xfrm>
          <a:prstGeom prst="rect">
            <a:avLst/>
          </a:prstGeom>
          <a:noFill/>
        </p:spPr>
        <p:txBody>
          <a:bodyPr wrap="square" rtlCol="0">
            <a:spAutoFit/>
          </a:bodyPr>
          <a:lstStyle/>
          <a:p>
            <a:r>
              <a:rPr lang="en-US" dirty="0"/>
              <a:t>A panel formed by compression molding</a:t>
            </a:r>
          </a:p>
        </p:txBody>
      </p:sp>
      <p:pic>
        <p:nvPicPr>
          <p:cNvPr id="2050" name="Picture 2" descr="Thermoset Compression Molding Services | Manitowoc, WI | MCM Composites">
            <a:extLst>
              <a:ext uri="{FF2B5EF4-FFF2-40B4-BE49-F238E27FC236}">
                <a16:creationId xmlns:a16="http://schemas.microsoft.com/office/drawing/2014/main" id="{1B3CDFF9-39D1-F44C-929B-47E4C238A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284" y="1647477"/>
            <a:ext cx="4659087" cy="409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98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9C98B6-E06D-4CCF-840D-65D3DDF9F316}"/>
              </a:ext>
            </a:extLst>
          </p:cNvPr>
          <p:cNvSpPr>
            <a:spLocks noGrp="1"/>
          </p:cNvSpPr>
          <p:nvPr>
            <p:ph idx="1"/>
          </p:nvPr>
        </p:nvSpPr>
        <p:spPr/>
        <p:txBody>
          <a:bodyPr/>
          <a:lstStyle/>
          <a:p>
            <a:pPr marL="0" indent="0">
              <a:buNone/>
            </a:pPr>
            <a:r>
              <a:rPr lang="en-US" dirty="0"/>
              <a:t>   </a:t>
            </a:r>
            <a:r>
              <a:rPr lang="en-US" b="1" dirty="0"/>
              <a:t>Advantages</a:t>
            </a:r>
            <a:r>
              <a:rPr lang="en-US" dirty="0"/>
              <a:t> of compression molding</a:t>
            </a:r>
          </a:p>
          <a:p>
            <a:r>
              <a:rPr lang="en-US" dirty="0"/>
              <a:t>Initial mold costs are low because of simplicity of molds</a:t>
            </a:r>
          </a:p>
          <a:p>
            <a:r>
              <a:rPr lang="en-US" dirty="0"/>
              <a:t>Production of large parts is more feasible</a:t>
            </a:r>
          </a:p>
          <a:p>
            <a:endParaRPr lang="en-US" dirty="0"/>
          </a:p>
          <a:p>
            <a:pPr marL="0" indent="0">
              <a:buNone/>
            </a:pPr>
            <a:r>
              <a:rPr lang="en-US" dirty="0"/>
              <a:t>   </a:t>
            </a:r>
            <a:r>
              <a:rPr lang="en-US" b="1" dirty="0"/>
              <a:t>Disadvantages</a:t>
            </a:r>
            <a:r>
              <a:rPr lang="en-US" dirty="0"/>
              <a:t>:</a:t>
            </a:r>
          </a:p>
          <a:p>
            <a:r>
              <a:rPr lang="en-US" dirty="0"/>
              <a:t>Complicated parts are difficult to make with this process</a:t>
            </a:r>
          </a:p>
          <a:p>
            <a:r>
              <a:rPr lang="en-US" dirty="0"/>
              <a:t>Flash must be trimmed from molded parts</a:t>
            </a:r>
          </a:p>
        </p:txBody>
      </p:sp>
      <p:sp>
        <p:nvSpPr>
          <p:cNvPr id="4" name="Title 1">
            <a:extLst>
              <a:ext uri="{FF2B5EF4-FFF2-40B4-BE49-F238E27FC236}">
                <a16:creationId xmlns:a16="http://schemas.microsoft.com/office/drawing/2014/main" id="{6616AE3B-1731-EACE-830C-EFA400655D79}"/>
              </a:ext>
            </a:extLst>
          </p:cNvPr>
          <p:cNvSpPr>
            <a:spLocks noGrp="1"/>
          </p:cNvSpPr>
          <p:nvPr>
            <p:ph type="title"/>
          </p:nvPr>
        </p:nvSpPr>
        <p:spPr bwMode="auto">
          <a:xfrm>
            <a:off x="838200" y="365125"/>
            <a:ext cx="10515600" cy="1104446"/>
          </a:xfrm>
          <a:prstGeom prst="rect">
            <a:avLst/>
          </a:prstGeom>
          <a:solidFill>
            <a:schemeClr val="accent3">
              <a:lumMod val="60000"/>
              <a:lumOff val="40000"/>
            </a:schemeClr>
          </a:solidFill>
          <a:ln w="9525">
            <a:noFill/>
            <a:miter lim="800000"/>
            <a:headEnd/>
            <a:tailEnd/>
          </a:ln>
        </p:spPr>
        <p:txBody>
          <a:bodyPr anchor="ctr">
            <a:normAutofit fontScale="90000"/>
          </a:bodyP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Advantages and disadvantages of compression molding</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23154031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7183CC-0B55-A693-B839-58634A004C27}"/>
              </a:ext>
            </a:extLst>
          </p:cNvPr>
          <p:cNvPicPr>
            <a:picLocks noChangeAspect="1"/>
          </p:cNvPicPr>
          <p:nvPr/>
        </p:nvPicPr>
        <p:blipFill>
          <a:blip r:embed="rId2"/>
          <a:stretch>
            <a:fillRect/>
          </a:stretch>
        </p:blipFill>
        <p:spPr>
          <a:xfrm>
            <a:off x="1099456" y="370113"/>
            <a:ext cx="10025743" cy="5823857"/>
          </a:xfrm>
          <a:prstGeom prst="rect">
            <a:avLst/>
          </a:prstGeom>
        </p:spPr>
      </p:pic>
    </p:spTree>
    <p:extLst>
      <p:ext uri="{BB962C8B-B14F-4D97-AF65-F5344CB8AC3E}">
        <p14:creationId xmlns:p14="http://schemas.microsoft.com/office/powerpoint/2010/main" val="28072388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23D70F-B1DB-AB28-6629-0B0BA8C73BEF}"/>
              </a:ext>
            </a:extLst>
          </p:cNvPr>
          <p:cNvPicPr>
            <a:picLocks noChangeAspect="1"/>
          </p:cNvPicPr>
          <p:nvPr/>
        </p:nvPicPr>
        <p:blipFill>
          <a:blip r:embed="rId2"/>
          <a:stretch>
            <a:fillRect/>
          </a:stretch>
        </p:blipFill>
        <p:spPr>
          <a:xfrm>
            <a:off x="1284514" y="1143000"/>
            <a:ext cx="9622971" cy="3320143"/>
          </a:xfrm>
          <a:prstGeom prst="rect">
            <a:avLst/>
          </a:prstGeom>
        </p:spPr>
      </p:pic>
      <p:sp>
        <p:nvSpPr>
          <p:cNvPr id="6" name="Title 1">
            <a:extLst>
              <a:ext uri="{FF2B5EF4-FFF2-40B4-BE49-F238E27FC236}">
                <a16:creationId xmlns:a16="http://schemas.microsoft.com/office/drawing/2014/main" id="{9D4A7CBD-101E-CCE2-18AA-7D8B384A04D7}"/>
              </a:ext>
            </a:extLst>
          </p:cNvPr>
          <p:cNvSpPr>
            <a:spLocks/>
          </p:cNvSpPr>
          <p:nvPr/>
        </p:nvSpPr>
        <p:spPr bwMode="auto">
          <a:xfrm>
            <a:off x="1523999"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Thermosetting (transfer)</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sp>
        <p:nvSpPr>
          <p:cNvPr id="7" name="TextBox 6">
            <a:extLst>
              <a:ext uri="{FF2B5EF4-FFF2-40B4-BE49-F238E27FC236}">
                <a16:creationId xmlns:a16="http://schemas.microsoft.com/office/drawing/2014/main" id="{584A6E2A-077D-1F48-0350-C380424080AC}"/>
              </a:ext>
            </a:extLst>
          </p:cNvPr>
          <p:cNvSpPr txBox="1"/>
          <p:nvPr/>
        </p:nvSpPr>
        <p:spPr>
          <a:xfrm>
            <a:off x="1861457" y="5050971"/>
            <a:ext cx="5976257" cy="646331"/>
          </a:xfrm>
          <a:prstGeom prst="rect">
            <a:avLst/>
          </a:prstGeom>
          <a:noFill/>
        </p:spPr>
        <p:txBody>
          <a:bodyPr wrap="square" rtlCol="0">
            <a:spAutoFit/>
          </a:bodyPr>
          <a:lstStyle/>
          <a:p>
            <a:pPr marL="285750" indent="-285750">
              <a:buFont typeface="Arial" panose="020B0604020202020204" pitchFamily="34" charset="0"/>
              <a:buChar char="•"/>
            </a:pPr>
            <a:r>
              <a:rPr lang="en-US" dirty="0"/>
              <a:t>Forming pressure – 20.68 MPa</a:t>
            </a:r>
          </a:p>
          <a:p>
            <a:pPr marL="285750" indent="-285750">
              <a:buFont typeface="Arial" panose="020B0604020202020204" pitchFamily="34" charset="0"/>
              <a:buChar char="•"/>
            </a:pPr>
            <a:r>
              <a:rPr lang="en-US" dirty="0"/>
              <a:t>Forming temperature – 148.9 </a:t>
            </a:r>
            <a:r>
              <a:rPr lang="en-US" baseline="30000" dirty="0" err="1"/>
              <a:t>o</a:t>
            </a:r>
            <a:r>
              <a:rPr lang="en-US" dirty="0" err="1"/>
              <a:t>C</a:t>
            </a:r>
            <a:endParaRPr lang="en-US" dirty="0"/>
          </a:p>
        </p:txBody>
      </p:sp>
    </p:spTree>
    <p:extLst>
      <p:ext uri="{BB962C8B-B14F-4D97-AF65-F5344CB8AC3E}">
        <p14:creationId xmlns:p14="http://schemas.microsoft.com/office/powerpoint/2010/main" val="10254579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805B8-D1C5-8368-A695-A89E6E094220}"/>
              </a:ext>
            </a:extLst>
          </p:cNvPr>
          <p:cNvSpPr>
            <a:spLocks noGrp="1"/>
          </p:cNvSpPr>
          <p:nvPr>
            <p:ph idx="1"/>
          </p:nvPr>
        </p:nvSpPr>
        <p:spPr>
          <a:xfrm>
            <a:off x="838200" y="1150258"/>
            <a:ext cx="10515600" cy="5077506"/>
          </a:xfrm>
        </p:spPr>
        <p:txBody>
          <a:bodyPr>
            <a:normAutofit fontScale="92500"/>
          </a:bodyPr>
          <a:lstStyle/>
          <a:p>
            <a:r>
              <a:rPr lang="en-US" dirty="0"/>
              <a:t>Stock material – Bulk molding compound (BMC) – thermoset which is highly fiber filled</a:t>
            </a:r>
          </a:p>
          <a:p>
            <a:r>
              <a:rPr lang="en-US" dirty="0"/>
              <a:t>A closed mold method used for molding thermosetting plastics such as phenolics. </a:t>
            </a:r>
          </a:p>
          <a:p>
            <a:r>
              <a:rPr lang="en-US" dirty="0"/>
              <a:t>Differs from compression molding in how the material is introduced in the mold cavities</a:t>
            </a:r>
          </a:p>
          <a:p>
            <a:r>
              <a:rPr lang="en-US" dirty="0"/>
              <a:t>The polymer is heated under pressure in one chamber. After melting, the polymer is injected into the adjoining die cavity.</a:t>
            </a:r>
          </a:p>
          <a:p>
            <a:r>
              <a:rPr lang="en-US" dirty="0"/>
              <a:t>When the mold is closed, a plunger forces the plastic resin from the outside chamber through a system of runners and gates into the mold cavities</a:t>
            </a:r>
          </a:p>
          <a:p>
            <a:r>
              <a:rPr lang="en-US" dirty="0"/>
              <a:t>After the material has cured, the molded part is ejected from the mold.</a:t>
            </a:r>
          </a:p>
          <a:p>
            <a:endParaRPr lang="en-US" dirty="0"/>
          </a:p>
          <a:p>
            <a:endParaRPr lang="en-US" dirty="0"/>
          </a:p>
          <a:p>
            <a:endParaRPr lang="en-US" dirty="0"/>
          </a:p>
          <a:p>
            <a:endParaRPr lang="en-US" dirty="0"/>
          </a:p>
        </p:txBody>
      </p:sp>
      <p:sp>
        <p:nvSpPr>
          <p:cNvPr id="4" name="Title 1">
            <a:extLst>
              <a:ext uri="{FF2B5EF4-FFF2-40B4-BE49-F238E27FC236}">
                <a16:creationId xmlns:a16="http://schemas.microsoft.com/office/drawing/2014/main" id="{F52F7DFD-FC70-38A0-10C8-F21249C457BE}"/>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Transfer molding </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spTree>
    <p:extLst>
      <p:ext uri="{BB962C8B-B14F-4D97-AF65-F5344CB8AC3E}">
        <p14:creationId xmlns:p14="http://schemas.microsoft.com/office/powerpoint/2010/main" val="32537533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F54161-47BD-B706-974A-EC214CA8A7C4}"/>
              </a:ext>
            </a:extLst>
          </p:cNvPr>
          <p:cNvSpPr>
            <a:spLocks noGrp="1"/>
          </p:cNvSpPr>
          <p:nvPr>
            <p:ph idx="1"/>
          </p:nvPr>
        </p:nvSpPr>
        <p:spPr>
          <a:xfrm>
            <a:off x="838200" y="1487714"/>
            <a:ext cx="10515600" cy="4740049"/>
          </a:xfrm>
        </p:spPr>
        <p:txBody>
          <a:bodyPr/>
          <a:lstStyle/>
          <a:p>
            <a:pPr marL="0" indent="0">
              <a:buNone/>
            </a:pPr>
            <a:r>
              <a:rPr lang="en-US" dirty="0"/>
              <a:t>   Advantages : </a:t>
            </a:r>
          </a:p>
          <a:p>
            <a:r>
              <a:rPr lang="en-US" dirty="0"/>
              <a:t>No flash is formed during molding unlike compression molding so less finishing is required for the molded part</a:t>
            </a:r>
          </a:p>
          <a:p>
            <a:r>
              <a:rPr lang="en-US" dirty="0"/>
              <a:t>Useful for making small detailed parts that would be difficult to make by compression molding</a:t>
            </a:r>
          </a:p>
          <a:p>
            <a:r>
              <a:rPr lang="en-US" dirty="0"/>
              <a:t>Many parts can be made at the same time using a runner system shown in figure. </a:t>
            </a:r>
          </a:p>
          <a:p>
            <a:endParaRPr lang="en-US" dirty="0"/>
          </a:p>
        </p:txBody>
      </p:sp>
      <p:sp>
        <p:nvSpPr>
          <p:cNvPr id="4" name="Title 1">
            <a:extLst>
              <a:ext uri="{FF2B5EF4-FFF2-40B4-BE49-F238E27FC236}">
                <a16:creationId xmlns:a16="http://schemas.microsoft.com/office/drawing/2014/main" id="{16CDDE85-2987-655E-3A80-313E9B1DA748}"/>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Transfer molding </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pic>
        <p:nvPicPr>
          <p:cNvPr id="6" name="Picture 5">
            <a:extLst>
              <a:ext uri="{FF2B5EF4-FFF2-40B4-BE49-F238E27FC236}">
                <a16:creationId xmlns:a16="http://schemas.microsoft.com/office/drawing/2014/main" id="{14DA05BE-F1F2-B523-0BE5-80A5A2B36234}"/>
              </a:ext>
            </a:extLst>
          </p:cNvPr>
          <p:cNvPicPr>
            <a:picLocks noChangeAspect="1"/>
          </p:cNvPicPr>
          <p:nvPr/>
        </p:nvPicPr>
        <p:blipFill>
          <a:blip r:embed="rId2"/>
          <a:stretch>
            <a:fillRect/>
          </a:stretch>
        </p:blipFill>
        <p:spPr>
          <a:xfrm>
            <a:off x="9078686" y="4288971"/>
            <a:ext cx="2166257" cy="2100943"/>
          </a:xfrm>
          <a:prstGeom prst="rect">
            <a:avLst/>
          </a:prstGeom>
        </p:spPr>
      </p:pic>
    </p:spTree>
    <p:extLst>
      <p:ext uri="{BB962C8B-B14F-4D97-AF65-F5344CB8AC3E}">
        <p14:creationId xmlns:p14="http://schemas.microsoft.com/office/powerpoint/2010/main" val="3353969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CABD02-D627-B09F-770F-C5443462EB78}"/>
              </a:ext>
            </a:extLst>
          </p:cNvPr>
          <p:cNvPicPr>
            <a:picLocks noChangeAspect="1"/>
          </p:cNvPicPr>
          <p:nvPr/>
        </p:nvPicPr>
        <p:blipFill>
          <a:blip r:embed="rId2"/>
          <a:stretch>
            <a:fillRect/>
          </a:stretch>
        </p:blipFill>
        <p:spPr>
          <a:xfrm>
            <a:off x="1055914" y="859971"/>
            <a:ext cx="10374086" cy="5638800"/>
          </a:xfrm>
          <a:prstGeom prst="rect">
            <a:avLst/>
          </a:prstGeom>
        </p:spPr>
      </p:pic>
      <p:sp>
        <p:nvSpPr>
          <p:cNvPr id="6" name="Title 1">
            <a:extLst>
              <a:ext uri="{FF2B5EF4-FFF2-40B4-BE49-F238E27FC236}">
                <a16:creationId xmlns:a16="http://schemas.microsoft.com/office/drawing/2014/main" id="{E33EF655-C63B-41A9-EACE-A31D262C6C94}"/>
              </a:ext>
            </a:extLst>
          </p:cNvPr>
          <p:cNvSpPr>
            <a:spLocks/>
          </p:cNvSpPr>
          <p:nvPr/>
        </p:nvSpPr>
        <p:spPr bwMode="auto">
          <a:xfrm>
            <a:off x="1398814" y="0"/>
            <a:ext cx="9394371"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Bookman Old Style" pitchFamily="18" charset="0"/>
                <a:ea typeface="+mn-ea"/>
                <a:cs typeface="+mn-cs"/>
              </a:rPr>
              <a:t>Room temperature mechanical characteristics of common polymers</a:t>
            </a:r>
          </a:p>
        </p:txBody>
      </p:sp>
    </p:spTree>
    <p:extLst>
      <p:ext uri="{BB962C8B-B14F-4D97-AF65-F5344CB8AC3E}">
        <p14:creationId xmlns:p14="http://schemas.microsoft.com/office/powerpoint/2010/main" val="38023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18B7F8-443E-A749-D5A3-C8C307F79610}"/>
              </a:ext>
            </a:extLst>
          </p:cNvPr>
          <p:cNvPicPr>
            <a:picLocks noChangeAspect="1"/>
          </p:cNvPicPr>
          <p:nvPr/>
        </p:nvPicPr>
        <p:blipFill>
          <a:blip r:embed="rId2"/>
          <a:stretch>
            <a:fillRect/>
          </a:stretch>
        </p:blipFill>
        <p:spPr>
          <a:xfrm>
            <a:off x="1872343" y="703498"/>
            <a:ext cx="7304314" cy="4767942"/>
          </a:xfrm>
          <a:prstGeom prst="rect">
            <a:avLst/>
          </a:prstGeom>
        </p:spPr>
      </p:pic>
      <p:sp>
        <p:nvSpPr>
          <p:cNvPr id="6" name="Title 1">
            <a:extLst>
              <a:ext uri="{FF2B5EF4-FFF2-40B4-BE49-F238E27FC236}">
                <a16:creationId xmlns:a16="http://schemas.microsoft.com/office/drawing/2014/main" id="{400801F6-7406-679E-FB42-C6C02336A219}"/>
              </a:ext>
            </a:extLst>
          </p:cNvPr>
          <p:cNvSpPr>
            <a:spLocks/>
          </p:cNvSpPr>
          <p:nvPr/>
        </p:nvSpPr>
        <p:spPr bwMode="auto">
          <a:xfrm>
            <a:off x="566057" y="12338"/>
            <a:ext cx="11451772"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Effect of Temp on stress strain </a:t>
            </a:r>
            <a:r>
              <a:rPr kumimoji="0" lang="en-US" sz="4000" b="1" i="0" u="none" strike="noStrike" kern="1200" cap="none" spc="0" normalizeH="0" baseline="0" noProof="0" dirty="0" err="1">
                <a:ln>
                  <a:noFill/>
                </a:ln>
                <a:solidFill>
                  <a:prstClr val="black"/>
                </a:solidFill>
                <a:effectLst/>
                <a:uLnTx/>
                <a:uFillTx/>
                <a:latin typeface="Bookman Old Style" pitchFamily="18" charset="0"/>
                <a:ea typeface="+mn-ea"/>
                <a:cs typeface="+mn-cs"/>
              </a:rPr>
              <a:t>behaviour</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
        <p:nvSpPr>
          <p:cNvPr id="7" name="TextBox 6">
            <a:extLst>
              <a:ext uri="{FF2B5EF4-FFF2-40B4-BE49-F238E27FC236}">
                <a16:creationId xmlns:a16="http://schemas.microsoft.com/office/drawing/2014/main" id="{4436877B-02B6-EFE4-5A87-B9AB440ABF09}"/>
              </a:ext>
            </a:extLst>
          </p:cNvPr>
          <p:cNvSpPr txBox="1"/>
          <p:nvPr/>
        </p:nvSpPr>
        <p:spPr>
          <a:xfrm>
            <a:off x="6096000" y="2525486"/>
            <a:ext cx="1970314" cy="369332"/>
          </a:xfrm>
          <a:prstGeom prst="rect">
            <a:avLst/>
          </a:prstGeom>
          <a:noFill/>
        </p:spPr>
        <p:txBody>
          <a:bodyPr wrap="square" rtlCol="0">
            <a:spAutoFit/>
          </a:bodyPr>
          <a:lstStyle/>
          <a:p>
            <a:r>
              <a:rPr lang="en-US" dirty="0"/>
              <a:t>PMMA polymer</a:t>
            </a:r>
          </a:p>
        </p:txBody>
      </p:sp>
      <p:sp>
        <p:nvSpPr>
          <p:cNvPr id="8" name="Rectangle 7">
            <a:extLst>
              <a:ext uri="{FF2B5EF4-FFF2-40B4-BE49-F238E27FC236}">
                <a16:creationId xmlns:a16="http://schemas.microsoft.com/office/drawing/2014/main" id="{17D7DFF6-C964-784A-6EAC-C21109BF265E}"/>
              </a:ext>
            </a:extLst>
          </p:cNvPr>
          <p:cNvSpPr/>
          <p:nvPr/>
        </p:nvSpPr>
        <p:spPr>
          <a:xfrm>
            <a:off x="6096000" y="2449286"/>
            <a:ext cx="1687286" cy="44553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PMMA polymer</a:t>
            </a:r>
          </a:p>
        </p:txBody>
      </p:sp>
      <p:sp>
        <p:nvSpPr>
          <p:cNvPr id="2" name="TextBox 1">
            <a:extLst>
              <a:ext uri="{FF2B5EF4-FFF2-40B4-BE49-F238E27FC236}">
                <a16:creationId xmlns:a16="http://schemas.microsoft.com/office/drawing/2014/main" id="{04C61F72-612C-A79A-8E99-497F4A1027D1}"/>
              </a:ext>
            </a:extLst>
          </p:cNvPr>
          <p:cNvSpPr txBox="1"/>
          <p:nvPr/>
        </p:nvSpPr>
        <p:spPr>
          <a:xfrm>
            <a:off x="1273629" y="5508171"/>
            <a:ext cx="9927771" cy="646331"/>
          </a:xfrm>
          <a:prstGeom prst="rect">
            <a:avLst/>
          </a:prstGeom>
          <a:noFill/>
        </p:spPr>
        <p:txBody>
          <a:bodyPr wrap="square" rtlCol="0">
            <a:spAutoFit/>
          </a:bodyPr>
          <a:lstStyle/>
          <a:p>
            <a:r>
              <a:rPr lang="en-US" dirty="0"/>
              <a:t>Increasing the temperature produces (1) a decrease in elastic modulus, (2) a reduction in tensile strength, and (3) an enhancement of ductility</a:t>
            </a:r>
          </a:p>
        </p:txBody>
      </p:sp>
    </p:spTree>
    <p:extLst>
      <p:ext uri="{BB962C8B-B14F-4D97-AF65-F5344CB8AC3E}">
        <p14:creationId xmlns:p14="http://schemas.microsoft.com/office/powerpoint/2010/main" val="2541209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6333-89BC-6141-323C-8D05542059B0}"/>
              </a:ext>
            </a:extLst>
          </p:cNvPr>
          <p:cNvSpPr>
            <a:spLocks noGrp="1"/>
          </p:cNvSpPr>
          <p:nvPr>
            <p:ph type="title"/>
          </p:nvPr>
        </p:nvSpPr>
        <p:spPr>
          <a:xfrm>
            <a:off x="1349830" y="351998"/>
            <a:ext cx="10515600" cy="669019"/>
          </a:xfrm>
        </p:spPr>
        <p:txBody>
          <a:bodyPr>
            <a:normAutofit fontScale="90000"/>
          </a:bodyPr>
          <a:lstStyle/>
          <a:p>
            <a:r>
              <a:rPr lang="en-US" dirty="0"/>
              <a:t>General properties of thermoplastics</a:t>
            </a:r>
          </a:p>
        </p:txBody>
      </p:sp>
      <p:pic>
        <p:nvPicPr>
          <p:cNvPr id="5" name="Picture 4">
            <a:extLst>
              <a:ext uri="{FF2B5EF4-FFF2-40B4-BE49-F238E27FC236}">
                <a16:creationId xmlns:a16="http://schemas.microsoft.com/office/drawing/2014/main" id="{3F970D83-C6CA-CE4C-5985-6EA488CBF848}"/>
              </a:ext>
            </a:extLst>
          </p:cNvPr>
          <p:cNvPicPr>
            <a:picLocks noChangeAspect="1"/>
          </p:cNvPicPr>
          <p:nvPr/>
        </p:nvPicPr>
        <p:blipFill>
          <a:blip r:embed="rId2"/>
          <a:stretch>
            <a:fillRect/>
          </a:stretch>
        </p:blipFill>
        <p:spPr>
          <a:xfrm>
            <a:off x="1349830" y="1021017"/>
            <a:ext cx="9176656" cy="4299858"/>
          </a:xfrm>
          <a:prstGeom prst="rect">
            <a:avLst/>
          </a:prstGeom>
        </p:spPr>
      </p:pic>
      <p:grpSp>
        <p:nvGrpSpPr>
          <p:cNvPr id="6" name="Group 6">
            <a:extLst>
              <a:ext uri="{FF2B5EF4-FFF2-40B4-BE49-F238E27FC236}">
                <a16:creationId xmlns:a16="http://schemas.microsoft.com/office/drawing/2014/main" id="{4510F1C1-F05D-AE10-75B9-7B79A02F777A}"/>
              </a:ext>
            </a:extLst>
          </p:cNvPr>
          <p:cNvGrpSpPr>
            <a:grpSpLocks/>
          </p:cNvGrpSpPr>
          <p:nvPr/>
        </p:nvGrpSpPr>
        <p:grpSpPr bwMode="auto">
          <a:xfrm>
            <a:off x="1524000" y="5563579"/>
            <a:ext cx="9144000" cy="1294421"/>
            <a:chOff x="0" y="5638800"/>
            <a:chExt cx="9144000" cy="1219200"/>
          </a:xfrm>
        </p:grpSpPr>
        <p:pic>
          <p:nvPicPr>
            <p:cNvPr id="7" name="Picture 5">
              <a:extLst>
                <a:ext uri="{FF2B5EF4-FFF2-40B4-BE49-F238E27FC236}">
                  <a16:creationId xmlns:a16="http://schemas.microsoft.com/office/drawing/2014/main" id="{418EA2D2-D27F-B967-883D-6483208C5830}"/>
                </a:ext>
              </a:extLst>
            </p:cNvPr>
            <p:cNvPicPr>
              <a:picLocks noChangeAspect="1" noChangeArrowheads="1"/>
            </p:cNvPicPr>
            <p:nvPr/>
          </p:nvPicPr>
          <p:blipFill>
            <a:blip r:embed="rId3"/>
            <a:srcRect/>
            <a:stretch>
              <a:fillRect/>
            </a:stretch>
          </p:blipFill>
          <p:spPr bwMode="auto">
            <a:xfrm>
              <a:off x="0" y="5791200"/>
              <a:ext cx="1066800" cy="1066800"/>
            </a:xfrm>
            <a:prstGeom prst="rect">
              <a:avLst/>
            </a:prstGeom>
            <a:noFill/>
            <a:ln w="9525">
              <a:noFill/>
              <a:miter lim="800000"/>
              <a:headEnd/>
              <a:tailEnd/>
            </a:ln>
          </p:spPr>
        </p:pic>
        <p:sp>
          <p:nvSpPr>
            <p:cNvPr id="8" name="Rectangle 7">
              <a:extLst>
                <a:ext uri="{FF2B5EF4-FFF2-40B4-BE49-F238E27FC236}">
                  <a16:creationId xmlns:a16="http://schemas.microsoft.com/office/drawing/2014/main" id="{B9A1E5CF-C753-9995-3C65-116517BA971A}"/>
                </a:ext>
              </a:extLst>
            </p:cNvPr>
            <p:cNvSpPr>
              <a:spLocks noChangeArrowheads="1"/>
            </p:cNvSpPr>
            <p:nvPr/>
          </p:nvSpPr>
          <p:spPr bwMode="auto">
            <a:xfrm>
              <a:off x="1143000" y="6019800"/>
              <a:ext cx="7694613" cy="811695"/>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College of Engineering Pune (COEP)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6C"/>
                  </a:solidFill>
                  <a:effectLst/>
                  <a:uLnTx/>
                  <a:uFillTx/>
                  <a:latin typeface="Calibri"/>
                  <a:ea typeface="+mn-ea"/>
                  <a:cs typeface="+mn-cs"/>
                </a:rPr>
                <a:t>Forerunners in Technical Education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a:t>
              </a:r>
            </a:p>
          </p:txBody>
        </p:sp>
        <p:sp>
          <p:nvSpPr>
            <p:cNvPr id="9" name="Rectangle 14">
              <a:extLst>
                <a:ext uri="{FF2B5EF4-FFF2-40B4-BE49-F238E27FC236}">
                  <a16:creationId xmlns:a16="http://schemas.microsoft.com/office/drawing/2014/main" id="{9165376D-94DF-FF51-B304-5A5BEBB83363}"/>
                </a:ext>
              </a:extLst>
            </p:cNvPr>
            <p:cNvSpPr>
              <a:spLocks noChangeArrowheads="1"/>
            </p:cNvSpPr>
            <p:nvPr/>
          </p:nvSpPr>
          <p:spPr bwMode="auto">
            <a:xfrm>
              <a:off x="0" y="5638800"/>
              <a:ext cx="9144000" cy="152400"/>
            </a:xfrm>
            <a:prstGeom prst="rect">
              <a:avLst/>
            </a:prstGeom>
            <a:solidFill>
              <a:srgbClr val="00006C"/>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57924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EF0E1A-726E-5669-47FF-36887DE81C27}"/>
              </a:ext>
            </a:extLst>
          </p:cNvPr>
          <p:cNvPicPr>
            <a:picLocks noChangeAspect="1"/>
          </p:cNvPicPr>
          <p:nvPr/>
        </p:nvPicPr>
        <p:blipFill>
          <a:blip r:embed="rId2"/>
          <a:stretch>
            <a:fillRect/>
          </a:stretch>
        </p:blipFill>
        <p:spPr>
          <a:xfrm>
            <a:off x="1249680" y="680720"/>
            <a:ext cx="9723120" cy="4907280"/>
          </a:xfrm>
          <a:prstGeom prst="rect">
            <a:avLst/>
          </a:prstGeom>
        </p:spPr>
      </p:pic>
      <p:sp>
        <p:nvSpPr>
          <p:cNvPr id="6" name="Title 1">
            <a:extLst>
              <a:ext uri="{FF2B5EF4-FFF2-40B4-BE49-F238E27FC236}">
                <a16:creationId xmlns:a16="http://schemas.microsoft.com/office/drawing/2014/main" id="{63F919AC-C7C3-5B33-75D5-D1DA6D125121}"/>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General thermoplastics</a:t>
            </a:r>
          </a:p>
        </p:txBody>
      </p:sp>
      <p:grpSp>
        <p:nvGrpSpPr>
          <p:cNvPr id="7" name="Group 6">
            <a:extLst>
              <a:ext uri="{FF2B5EF4-FFF2-40B4-BE49-F238E27FC236}">
                <a16:creationId xmlns:a16="http://schemas.microsoft.com/office/drawing/2014/main" id="{88251628-FF04-A7A6-18A5-375551A78008}"/>
              </a:ext>
            </a:extLst>
          </p:cNvPr>
          <p:cNvGrpSpPr>
            <a:grpSpLocks/>
          </p:cNvGrpSpPr>
          <p:nvPr/>
        </p:nvGrpSpPr>
        <p:grpSpPr bwMode="auto">
          <a:xfrm>
            <a:off x="1427480" y="5865074"/>
            <a:ext cx="9144000" cy="992926"/>
            <a:chOff x="0" y="5638800"/>
            <a:chExt cx="9144000" cy="1219200"/>
          </a:xfrm>
        </p:grpSpPr>
        <p:pic>
          <p:nvPicPr>
            <p:cNvPr id="8" name="Picture 5">
              <a:extLst>
                <a:ext uri="{FF2B5EF4-FFF2-40B4-BE49-F238E27FC236}">
                  <a16:creationId xmlns:a16="http://schemas.microsoft.com/office/drawing/2014/main" id="{9ED4A5E8-98B4-5AB2-1C80-67012B716D9B}"/>
                </a:ext>
              </a:extLst>
            </p:cNvPr>
            <p:cNvPicPr>
              <a:picLocks noChangeAspect="1" noChangeArrowheads="1"/>
            </p:cNvPicPr>
            <p:nvPr/>
          </p:nvPicPr>
          <p:blipFill>
            <a:blip r:embed="rId3"/>
            <a:srcRect/>
            <a:stretch>
              <a:fillRect/>
            </a:stretch>
          </p:blipFill>
          <p:spPr bwMode="auto">
            <a:xfrm>
              <a:off x="0" y="5791200"/>
              <a:ext cx="1066800" cy="1066800"/>
            </a:xfrm>
            <a:prstGeom prst="rect">
              <a:avLst/>
            </a:prstGeom>
            <a:noFill/>
            <a:ln w="9525">
              <a:noFill/>
              <a:miter lim="800000"/>
              <a:headEnd/>
              <a:tailEnd/>
            </a:ln>
          </p:spPr>
        </p:pic>
        <p:sp>
          <p:nvSpPr>
            <p:cNvPr id="9" name="Rectangle 8">
              <a:extLst>
                <a:ext uri="{FF2B5EF4-FFF2-40B4-BE49-F238E27FC236}">
                  <a16:creationId xmlns:a16="http://schemas.microsoft.com/office/drawing/2014/main" id="{48447FE7-008E-D8C4-B1B1-3CC7A87E1EE2}"/>
                </a:ext>
              </a:extLst>
            </p:cNvPr>
            <p:cNvSpPr>
              <a:spLocks noChangeArrowheads="1"/>
            </p:cNvSpPr>
            <p:nvPr/>
          </p:nvSpPr>
          <p:spPr bwMode="auto">
            <a:xfrm>
              <a:off x="1143000" y="6019800"/>
              <a:ext cx="7694613" cy="811695"/>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College of Engineering Pune (COEP)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6C"/>
                  </a:solidFill>
                  <a:effectLst/>
                  <a:uLnTx/>
                  <a:uFillTx/>
                  <a:latin typeface="Calibri"/>
                  <a:ea typeface="+mn-ea"/>
                  <a:cs typeface="+mn-cs"/>
                </a:rPr>
                <a:t>Forerunners in Technical Education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a:t>
              </a:r>
            </a:p>
          </p:txBody>
        </p:sp>
        <p:sp>
          <p:nvSpPr>
            <p:cNvPr id="10" name="Rectangle 14">
              <a:extLst>
                <a:ext uri="{FF2B5EF4-FFF2-40B4-BE49-F238E27FC236}">
                  <a16:creationId xmlns:a16="http://schemas.microsoft.com/office/drawing/2014/main" id="{1E31F775-36C8-425A-A3D8-6999BDB02E30}"/>
                </a:ext>
              </a:extLst>
            </p:cNvPr>
            <p:cNvSpPr>
              <a:spLocks noChangeArrowheads="1"/>
            </p:cNvSpPr>
            <p:nvPr/>
          </p:nvSpPr>
          <p:spPr bwMode="auto">
            <a:xfrm>
              <a:off x="0" y="5638800"/>
              <a:ext cx="9144000" cy="152400"/>
            </a:xfrm>
            <a:prstGeom prst="rect">
              <a:avLst/>
            </a:prstGeom>
            <a:solidFill>
              <a:srgbClr val="00006C"/>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60332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FD32C1-4B25-E845-BA16-3D3DD4293132}"/>
              </a:ext>
            </a:extLst>
          </p:cNvPr>
          <p:cNvPicPr>
            <a:picLocks noChangeAspect="1"/>
          </p:cNvPicPr>
          <p:nvPr/>
        </p:nvPicPr>
        <p:blipFill rotWithShape="1">
          <a:blip r:embed="rId2"/>
          <a:srcRect b="5102"/>
          <a:stretch/>
        </p:blipFill>
        <p:spPr>
          <a:xfrm>
            <a:off x="1524000" y="1581150"/>
            <a:ext cx="8753475" cy="1771650"/>
          </a:xfrm>
          <a:prstGeom prst="rect">
            <a:avLst/>
          </a:prstGeom>
        </p:spPr>
      </p:pic>
      <p:sp>
        <p:nvSpPr>
          <p:cNvPr id="6" name="Title 1">
            <a:extLst>
              <a:ext uri="{FF2B5EF4-FFF2-40B4-BE49-F238E27FC236}">
                <a16:creationId xmlns:a16="http://schemas.microsoft.com/office/drawing/2014/main" id="{6CEC8562-5D2D-DEE4-49BE-254009FE65B5}"/>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General thermoplastics</a:t>
            </a:r>
          </a:p>
        </p:txBody>
      </p:sp>
      <p:grpSp>
        <p:nvGrpSpPr>
          <p:cNvPr id="7" name="Group 6">
            <a:extLst>
              <a:ext uri="{FF2B5EF4-FFF2-40B4-BE49-F238E27FC236}">
                <a16:creationId xmlns:a16="http://schemas.microsoft.com/office/drawing/2014/main" id="{D3C4AA43-8903-50DB-1E80-AFAA5F02D7B7}"/>
              </a:ext>
            </a:extLst>
          </p:cNvPr>
          <p:cNvGrpSpPr>
            <a:grpSpLocks/>
          </p:cNvGrpSpPr>
          <p:nvPr/>
        </p:nvGrpSpPr>
        <p:grpSpPr bwMode="auto">
          <a:xfrm>
            <a:off x="1427480" y="5865074"/>
            <a:ext cx="9144000" cy="992926"/>
            <a:chOff x="0" y="5638800"/>
            <a:chExt cx="9144000" cy="1219200"/>
          </a:xfrm>
        </p:grpSpPr>
        <p:pic>
          <p:nvPicPr>
            <p:cNvPr id="8" name="Picture 5">
              <a:extLst>
                <a:ext uri="{FF2B5EF4-FFF2-40B4-BE49-F238E27FC236}">
                  <a16:creationId xmlns:a16="http://schemas.microsoft.com/office/drawing/2014/main" id="{7A324D65-F337-353E-22C1-D3FC6CB7BEA2}"/>
                </a:ext>
              </a:extLst>
            </p:cNvPr>
            <p:cNvPicPr>
              <a:picLocks noChangeAspect="1" noChangeArrowheads="1"/>
            </p:cNvPicPr>
            <p:nvPr/>
          </p:nvPicPr>
          <p:blipFill>
            <a:blip r:embed="rId3"/>
            <a:srcRect/>
            <a:stretch>
              <a:fillRect/>
            </a:stretch>
          </p:blipFill>
          <p:spPr bwMode="auto">
            <a:xfrm>
              <a:off x="0" y="5791200"/>
              <a:ext cx="1066800" cy="1066800"/>
            </a:xfrm>
            <a:prstGeom prst="rect">
              <a:avLst/>
            </a:prstGeom>
            <a:noFill/>
            <a:ln w="9525">
              <a:noFill/>
              <a:miter lim="800000"/>
              <a:headEnd/>
              <a:tailEnd/>
            </a:ln>
          </p:spPr>
        </p:pic>
        <p:sp>
          <p:nvSpPr>
            <p:cNvPr id="9" name="Rectangle 8">
              <a:extLst>
                <a:ext uri="{FF2B5EF4-FFF2-40B4-BE49-F238E27FC236}">
                  <a16:creationId xmlns:a16="http://schemas.microsoft.com/office/drawing/2014/main" id="{4949C5D6-E0F1-E539-6FC4-50B1EEDA9069}"/>
                </a:ext>
              </a:extLst>
            </p:cNvPr>
            <p:cNvSpPr>
              <a:spLocks noChangeArrowheads="1"/>
            </p:cNvSpPr>
            <p:nvPr/>
          </p:nvSpPr>
          <p:spPr bwMode="auto">
            <a:xfrm>
              <a:off x="1143000" y="6019800"/>
              <a:ext cx="7694613" cy="811695"/>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College of Engineering Pune (COEP)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6C"/>
                  </a:solidFill>
                  <a:effectLst/>
                  <a:uLnTx/>
                  <a:uFillTx/>
                  <a:latin typeface="Calibri"/>
                  <a:ea typeface="+mn-ea"/>
                  <a:cs typeface="+mn-cs"/>
                </a:rPr>
                <a:t>Forerunners in Technical Education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a:t>
              </a:r>
            </a:p>
          </p:txBody>
        </p:sp>
        <p:sp>
          <p:nvSpPr>
            <p:cNvPr id="10" name="Rectangle 14">
              <a:extLst>
                <a:ext uri="{FF2B5EF4-FFF2-40B4-BE49-F238E27FC236}">
                  <a16:creationId xmlns:a16="http://schemas.microsoft.com/office/drawing/2014/main" id="{EB6CA308-5600-ED0C-9D77-A6BDC560CEDE}"/>
                </a:ext>
              </a:extLst>
            </p:cNvPr>
            <p:cNvSpPr>
              <a:spLocks noChangeArrowheads="1"/>
            </p:cNvSpPr>
            <p:nvPr/>
          </p:nvSpPr>
          <p:spPr bwMode="auto">
            <a:xfrm>
              <a:off x="0" y="5638800"/>
              <a:ext cx="9144000" cy="152400"/>
            </a:xfrm>
            <a:prstGeom prst="rect">
              <a:avLst/>
            </a:prstGeom>
            <a:solidFill>
              <a:srgbClr val="00006C"/>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4267379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C979C2-67D8-0F82-CDE8-7A61C36723DD}"/>
              </a:ext>
            </a:extLst>
          </p:cNvPr>
          <p:cNvSpPr>
            <a:spLocks noGrp="1"/>
          </p:cNvSpPr>
          <p:nvPr>
            <p:ph idx="1"/>
          </p:nvPr>
        </p:nvSpPr>
        <p:spPr>
          <a:xfrm>
            <a:off x="838200" y="1491343"/>
            <a:ext cx="10515600" cy="4685620"/>
          </a:xfrm>
        </p:spPr>
        <p:txBody>
          <a:bodyPr/>
          <a:lstStyle/>
          <a:p>
            <a:r>
              <a:rPr lang="en-US" dirty="0"/>
              <a:t>Commercial—or standard commodity—polymers are lightweight, corrosion-resistant materials with low strength and stiffness, and they are not suitable for use at high temperatures.</a:t>
            </a:r>
          </a:p>
          <a:p>
            <a:r>
              <a:rPr lang="en-US" dirty="0"/>
              <a:t>Examples of such type of plastics are PE, PP, PVC, PS, HIPS and ABS</a:t>
            </a:r>
          </a:p>
        </p:txBody>
      </p:sp>
      <p:sp>
        <p:nvSpPr>
          <p:cNvPr id="4" name="Title 1">
            <a:extLst>
              <a:ext uri="{FF2B5EF4-FFF2-40B4-BE49-F238E27FC236}">
                <a16:creationId xmlns:a16="http://schemas.microsoft.com/office/drawing/2014/main" id="{928272B9-71A5-F817-1190-110814C0B328}"/>
              </a:ext>
            </a:extLst>
          </p:cNvPr>
          <p:cNvSpPr>
            <a:spLocks noGrp="1"/>
          </p:cNvSpPr>
          <p:nvPr>
            <p:ph type="title"/>
          </p:nvPr>
        </p:nvSpPr>
        <p:spPr bwMode="auto">
          <a:xfrm>
            <a:off x="838199" y="365125"/>
            <a:ext cx="10776857" cy="582613"/>
          </a:xfrm>
          <a:prstGeom prst="rect">
            <a:avLst/>
          </a:prstGeom>
          <a:solidFill>
            <a:schemeClr val="accent3">
              <a:lumMod val="60000"/>
              <a:lumOff val="40000"/>
            </a:schemeClr>
          </a:solidFill>
          <a:ln w="9525">
            <a:noFill/>
            <a:miter lim="800000"/>
            <a:headEnd/>
            <a:tailEnd/>
          </a:ln>
        </p:spPr>
        <p:txBody>
          <a:bodyPr anchor="ctr">
            <a:normAutofit fontScale="90000"/>
          </a:bodyP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ea typeface="+mn-ea"/>
                <a:cs typeface="+mn-cs"/>
              </a:rPr>
              <a:t>Commodity/general-purpose thermoplastics</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132046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D454F-5870-61AD-DF2D-4B8F482161BA}"/>
              </a:ext>
            </a:extLst>
          </p:cNvPr>
          <p:cNvPicPr>
            <a:picLocks noChangeAspect="1"/>
          </p:cNvPicPr>
          <p:nvPr/>
        </p:nvPicPr>
        <p:blipFill>
          <a:blip r:embed="rId2"/>
          <a:stretch>
            <a:fillRect/>
          </a:stretch>
        </p:blipFill>
        <p:spPr>
          <a:xfrm>
            <a:off x="2079171" y="3853504"/>
            <a:ext cx="7413171" cy="2667039"/>
          </a:xfrm>
          <a:prstGeom prst="rect">
            <a:avLst/>
          </a:prstGeom>
        </p:spPr>
      </p:pic>
      <p:pic>
        <p:nvPicPr>
          <p:cNvPr id="7" name="Picture 6">
            <a:extLst>
              <a:ext uri="{FF2B5EF4-FFF2-40B4-BE49-F238E27FC236}">
                <a16:creationId xmlns:a16="http://schemas.microsoft.com/office/drawing/2014/main" id="{3AD6F445-21A7-E5AC-9BB7-77C6F166C9B1}"/>
              </a:ext>
            </a:extLst>
          </p:cNvPr>
          <p:cNvPicPr>
            <a:picLocks noChangeAspect="1"/>
          </p:cNvPicPr>
          <p:nvPr/>
        </p:nvPicPr>
        <p:blipFill>
          <a:blip r:embed="rId3"/>
          <a:stretch>
            <a:fillRect/>
          </a:stretch>
        </p:blipFill>
        <p:spPr>
          <a:xfrm>
            <a:off x="3189514" y="672418"/>
            <a:ext cx="5649685" cy="3138788"/>
          </a:xfrm>
          <a:prstGeom prst="rect">
            <a:avLst/>
          </a:prstGeom>
        </p:spPr>
      </p:pic>
      <p:sp>
        <p:nvSpPr>
          <p:cNvPr id="8" name="TextBox 7">
            <a:extLst>
              <a:ext uri="{FF2B5EF4-FFF2-40B4-BE49-F238E27FC236}">
                <a16:creationId xmlns:a16="http://schemas.microsoft.com/office/drawing/2014/main" id="{0AF6B02C-1ED5-178F-DE1F-01B469821B49}"/>
              </a:ext>
            </a:extLst>
          </p:cNvPr>
          <p:cNvSpPr txBox="1"/>
          <p:nvPr/>
        </p:nvSpPr>
        <p:spPr>
          <a:xfrm>
            <a:off x="555171" y="1360715"/>
            <a:ext cx="2373086" cy="584775"/>
          </a:xfrm>
          <a:prstGeom prst="rect">
            <a:avLst/>
          </a:prstGeom>
          <a:noFill/>
        </p:spPr>
        <p:txBody>
          <a:bodyPr wrap="square" rtlCol="0">
            <a:spAutoFit/>
          </a:bodyPr>
          <a:lstStyle/>
          <a:p>
            <a:r>
              <a:rPr lang="en-US" sz="3200" dirty="0"/>
              <a:t>TYPES OF PE </a:t>
            </a:r>
          </a:p>
        </p:txBody>
      </p:sp>
      <p:sp>
        <p:nvSpPr>
          <p:cNvPr id="9" name="TextBox 8">
            <a:extLst>
              <a:ext uri="{FF2B5EF4-FFF2-40B4-BE49-F238E27FC236}">
                <a16:creationId xmlns:a16="http://schemas.microsoft.com/office/drawing/2014/main" id="{92294984-3377-9454-5A9D-51264656BEA4}"/>
              </a:ext>
            </a:extLst>
          </p:cNvPr>
          <p:cNvSpPr txBox="1"/>
          <p:nvPr/>
        </p:nvSpPr>
        <p:spPr>
          <a:xfrm>
            <a:off x="9100456" y="1139595"/>
            <a:ext cx="2536372" cy="369332"/>
          </a:xfrm>
          <a:prstGeom prst="rect">
            <a:avLst/>
          </a:prstGeom>
          <a:noFill/>
        </p:spPr>
        <p:txBody>
          <a:bodyPr wrap="square" rtlCol="0">
            <a:spAutoFit/>
          </a:bodyPr>
          <a:lstStyle/>
          <a:p>
            <a:r>
              <a:rPr lang="en-US" dirty="0"/>
              <a:t>High density</a:t>
            </a:r>
          </a:p>
        </p:txBody>
      </p:sp>
      <p:sp>
        <p:nvSpPr>
          <p:cNvPr id="10" name="TextBox 9">
            <a:extLst>
              <a:ext uri="{FF2B5EF4-FFF2-40B4-BE49-F238E27FC236}">
                <a16:creationId xmlns:a16="http://schemas.microsoft.com/office/drawing/2014/main" id="{660D0A39-318C-08DF-D75D-58150E848E07}"/>
              </a:ext>
            </a:extLst>
          </p:cNvPr>
          <p:cNvSpPr txBox="1"/>
          <p:nvPr/>
        </p:nvSpPr>
        <p:spPr>
          <a:xfrm>
            <a:off x="9100457" y="1945490"/>
            <a:ext cx="1589314" cy="369332"/>
          </a:xfrm>
          <a:prstGeom prst="rect">
            <a:avLst/>
          </a:prstGeom>
          <a:noFill/>
        </p:spPr>
        <p:txBody>
          <a:bodyPr wrap="square" rtlCol="0">
            <a:spAutoFit/>
          </a:bodyPr>
          <a:lstStyle/>
          <a:p>
            <a:r>
              <a:rPr lang="en-US" dirty="0"/>
              <a:t>Low density</a:t>
            </a:r>
          </a:p>
        </p:txBody>
      </p:sp>
      <p:sp>
        <p:nvSpPr>
          <p:cNvPr id="11" name="TextBox 10">
            <a:extLst>
              <a:ext uri="{FF2B5EF4-FFF2-40B4-BE49-F238E27FC236}">
                <a16:creationId xmlns:a16="http://schemas.microsoft.com/office/drawing/2014/main" id="{32BC280C-CAF7-319A-D9DD-DD0C6FC195D0}"/>
              </a:ext>
            </a:extLst>
          </p:cNvPr>
          <p:cNvSpPr txBox="1"/>
          <p:nvPr/>
        </p:nvSpPr>
        <p:spPr>
          <a:xfrm>
            <a:off x="9100456" y="3004496"/>
            <a:ext cx="2100943" cy="369332"/>
          </a:xfrm>
          <a:prstGeom prst="rect">
            <a:avLst/>
          </a:prstGeom>
          <a:noFill/>
        </p:spPr>
        <p:txBody>
          <a:bodyPr wrap="square" rtlCol="0">
            <a:spAutoFit/>
          </a:bodyPr>
          <a:lstStyle/>
          <a:p>
            <a:r>
              <a:rPr lang="en-US" dirty="0"/>
              <a:t>Linear low density</a:t>
            </a:r>
          </a:p>
        </p:txBody>
      </p:sp>
      <p:sp>
        <p:nvSpPr>
          <p:cNvPr id="2" name="Title 1">
            <a:extLst>
              <a:ext uri="{FF2B5EF4-FFF2-40B4-BE49-F238E27FC236}">
                <a16:creationId xmlns:a16="http://schemas.microsoft.com/office/drawing/2014/main" id="{76A64867-53D2-68BA-94C6-07628620EC89}"/>
              </a:ext>
            </a:extLst>
          </p:cNvPr>
          <p:cNvSpPr>
            <a:spLocks/>
          </p:cNvSpPr>
          <p:nvPr/>
        </p:nvSpPr>
        <p:spPr bwMode="auto">
          <a:xfrm>
            <a:off x="1524000" y="0"/>
            <a:ext cx="9144000" cy="449921"/>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Polyethylene</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2980178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D94363-B149-44F4-A6B2-4E5601ACCBB7}"/>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Properties of PE</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grpSp>
        <p:nvGrpSpPr>
          <p:cNvPr id="5" name="Group 4">
            <a:extLst>
              <a:ext uri="{FF2B5EF4-FFF2-40B4-BE49-F238E27FC236}">
                <a16:creationId xmlns:a16="http://schemas.microsoft.com/office/drawing/2014/main" id="{2920C68C-324D-C268-F257-2D8AC7B1566A}"/>
              </a:ext>
            </a:extLst>
          </p:cNvPr>
          <p:cNvGrpSpPr>
            <a:grpSpLocks/>
          </p:cNvGrpSpPr>
          <p:nvPr/>
        </p:nvGrpSpPr>
        <p:grpSpPr bwMode="auto">
          <a:xfrm>
            <a:off x="1427480" y="5865074"/>
            <a:ext cx="9144000" cy="992926"/>
            <a:chOff x="0" y="5638800"/>
            <a:chExt cx="9144000" cy="1219200"/>
          </a:xfrm>
        </p:grpSpPr>
        <p:pic>
          <p:nvPicPr>
            <p:cNvPr id="6" name="Picture 5">
              <a:extLst>
                <a:ext uri="{FF2B5EF4-FFF2-40B4-BE49-F238E27FC236}">
                  <a16:creationId xmlns:a16="http://schemas.microsoft.com/office/drawing/2014/main" id="{92C11D09-8708-8BF7-9E16-253F196D24D3}"/>
                </a:ext>
              </a:extLst>
            </p:cNvPr>
            <p:cNvPicPr>
              <a:picLocks noChangeAspect="1" noChangeArrowheads="1"/>
            </p:cNvPicPr>
            <p:nvPr/>
          </p:nvPicPr>
          <p:blipFill>
            <a:blip r:embed="rId2"/>
            <a:srcRect/>
            <a:stretch>
              <a:fillRect/>
            </a:stretch>
          </p:blipFill>
          <p:spPr bwMode="auto">
            <a:xfrm>
              <a:off x="0" y="5791200"/>
              <a:ext cx="1066800" cy="1066800"/>
            </a:xfrm>
            <a:prstGeom prst="rect">
              <a:avLst/>
            </a:prstGeom>
            <a:noFill/>
            <a:ln w="9525">
              <a:noFill/>
              <a:miter lim="800000"/>
              <a:headEnd/>
              <a:tailEnd/>
            </a:ln>
          </p:spPr>
        </p:pic>
        <p:sp>
          <p:nvSpPr>
            <p:cNvPr id="7" name="Rectangle 6">
              <a:extLst>
                <a:ext uri="{FF2B5EF4-FFF2-40B4-BE49-F238E27FC236}">
                  <a16:creationId xmlns:a16="http://schemas.microsoft.com/office/drawing/2014/main" id="{FCD213D6-9864-9993-2222-8EF253A9C675}"/>
                </a:ext>
              </a:extLst>
            </p:cNvPr>
            <p:cNvSpPr>
              <a:spLocks noChangeArrowheads="1"/>
            </p:cNvSpPr>
            <p:nvPr/>
          </p:nvSpPr>
          <p:spPr bwMode="auto">
            <a:xfrm>
              <a:off x="1143000" y="6019800"/>
              <a:ext cx="7694613" cy="811695"/>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College of Engineering Pune (COEP)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6C"/>
                  </a:solidFill>
                  <a:effectLst/>
                  <a:uLnTx/>
                  <a:uFillTx/>
                  <a:latin typeface="Calibri"/>
                  <a:ea typeface="+mn-ea"/>
                  <a:cs typeface="+mn-cs"/>
                </a:rPr>
                <a:t>Forerunners in Technical Education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a:t>
              </a:r>
            </a:p>
          </p:txBody>
        </p:sp>
        <p:sp>
          <p:nvSpPr>
            <p:cNvPr id="8" name="Rectangle 14">
              <a:extLst>
                <a:ext uri="{FF2B5EF4-FFF2-40B4-BE49-F238E27FC236}">
                  <a16:creationId xmlns:a16="http://schemas.microsoft.com/office/drawing/2014/main" id="{2C9186FA-AACF-DAC3-1938-AF416083CD25}"/>
                </a:ext>
              </a:extLst>
            </p:cNvPr>
            <p:cNvSpPr>
              <a:spLocks noChangeArrowheads="1"/>
            </p:cNvSpPr>
            <p:nvPr/>
          </p:nvSpPr>
          <p:spPr bwMode="auto">
            <a:xfrm>
              <a:off x="0" y="5638800"/>
              <a:ext cx="9144000" cy="152400"/>
            </a:xfrm>
            <a:prstGeom prst="rect">
              <a:avLst/>
            </a:prstGeom>
            <a:solidFill>
              <a:srgbClr val="00006C"/>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extBox 1">
            <a:extLst>
              <a:ext uri="{FF2B5EF4-FFF2-40B4-BE49-F238E27FC236}">
                <a16:creationId xmlns:a16="http://schemas.microsoft.com/office/drawing/2014/main" id="{4CB56260-C969-917E-ABA8-A9EA80A447A8}"/>
              </a:ext>
            </a:extLst>
          </p:cNvPr>
          <p:cNvSpPr txBox="1"/>
          <p:nvPr/>
        </p:nvSpPr>
        <p:spPr>
          <a:xfrm>
            <a:off x="1724660" y="1210612"/>
            <a:ext cx="2667000" cy="3785652"/>
          </a:xfrm>
          <a:prstGeom prst="rect">
            <a:avLst/>
          </a:prstGeom>
          <a:noFill/>
        </p:spPr>
        <p:txBody>
          <a:bodyPr wrap="square" rtlCol="0">
            <a:spAutoFit/>
          </a:bodyPr>
          <a:lstStyle/>
          <a:p>
            <a:r>
              <a:rPr lang="en-US" altLang="en-US" sz="2400" dirty="0"/>
              <a:t>High Density PE</a:t>
            </a:r>
            <a:br>
              <a:rPr lang="en-US" altLang="en-US" sz="2400" dirty="0"/>
            </a:br>
            <a:r>
              <a:rPr lang="en-US" altLang="en-US" sz="800" dirty="0"/>
              <a:t>   </a:t>
            </a:r>
            <a:br>
              <a:rPr lang="en-US" altLang="en-US" sz="2400" dirty="0"/>
            </a:br>
            <a:r>
              <a:rPr lang="en-US" altLang="en-US" sz="1800" b="1" dirty="0"/>
              <a:t>Ziegler-Natta polymerization allows controlled growth of long and linear PE</a:t>
            </a:r>
          </a:p>
          <a:p>
            <a:endParaRPr lang="en-US" b="1" dirty="0"/>
          </a:p>
          <a:p>
            <a:r>
              <a:rPr lang="en-US" altLang="en-US" sz="2400" dirty="0"/>
              <a:t>Low Density PE</a:t>
            </a:r>
            <a:br>
              <a:rPr lang="en-US" altLang="en-US" sz="2400" dirty="0"/>
            </a:br>
            <a:r>
              <a:rPr lang="en-US" altLang="en-US" sz="2000" b="1" dirty="0"/>
              <a:t>free radical polymerization</a:t>
            </a:r>
            <a:br>
              <a:rPr lang="en-US" altLang="en-US" sz="2800" b="1" dirty="0"/>
            </a:br>
            <a:r>
              <a:rPr lang="en-US" altLang="en-US" sz="1800" b="1" dirty="0"/>
              <a:t>(no catalyst controls chain growth, side branching possible)</a:t>
            </a:r>
            <a:endParaRPr lang="en-US" dirty="0"/>
          </a:p>
        </p:txBody>
      </p:sp>
      <p:graphicFrame>
        <p:nvGraphicFramePr>
          <p:cNvPr id="3" name="Table 8">
            <a:extLst>
              <a:ext uri="{FF2B5EF4-FFF2-40B4-BE49-F238E27FC236}">
                <a16:creationId xmlns:a16="http://schemas.microsoft.com/office/drawing/2014/main" id="{68B331EC-F3BD-C2B9-1725-83CAFECEB532}"/>
              </a:ext>
            </a:extLst>
          </p:cNvPr>
          <p:cNvGraphicFramePr>
            <a:graphicFrameLocks noGrp="1"/>
          </p:cNvGraphicFramePr>
          <p:nvPr>
            <p:extLst>
              <p:ext uri="{D42A27DB-BD31-4B8C-83A1-F6EECF244321}">
                <p14:modId xmlns:p14="http://schemas.microsoft.com/office/powerpoint/2010/main" val="2915526434"/>
              </p:ext>
            </p:extLst>
          </p:nvPr>
        </p:nvGraphicFramePr>
        <p:xfrm>
          <a:off x="5353474" y="1631194"/>
          <a:ext cx="5418666" cy="1976319"/>
        </p:xfrm>
        <a:graphic>
          <a:graphicData uri="http://schemas.openxmlformats.org/drawingml/2006/table">
            <a:tbl>
              <a:tblPr firstRow="1" bandRow="1">
                <a:tableStyleId>{7DF18680-E054-41AD-8BC1-D1AEF772440D}</a:tableStyleId>
              </a:tblPr>
              <a:tblGrid>
                <a:gridCol w="2709333">
                  <a:extLst>
                    <a:ext uri="{9D8B030D-6E8A-4147-A177-3AD203B41FA5}">
                      <a16:colId xmlns:a16="http://schemas.microsoft.com/office/drawing/2014/main" val="3007190423"/>
                    </a:ext>
                  </a:extLst>
                </a:gridCol>
                <a:gridCol w="2709333">
                  <a:extLst>
                    <a:ext uri="{9D8B030D-6E8A-4147-A177-3AD203B41FA5}">
                      <a16:colId xmlns:a16="http://schemas.microsoft.com/office/drawing/2014/main" val="2696602620"/>
                    </a:ext>
                  </a:extLst>
                </a:gridCol>
              </a:tblGrid>
              <a:tr h="658773">
                <a:tc>
                  <a:txBody>
                    <a:bodyPr/>
                    <a:lstStyle/>
                    <a:p>
                      <a:r>
                        <a:rPr lang="en-US" dirty="0"/>
                        <a:t>Polymer </a:t>
                      </a:r>
                    </a:p>
                  </a:txBody>
                  <a:tcPr/>
                </a:tc>
                <a:tc>
                  <a:txBody>
                    <a:bodyPr/>
                    <a:lstStyle/>
                    <a:p>
                      <a:r>
                        <a:rPr lang="en-US" dirty="0"/>
                        <a:t>Properties </a:t>
                      </a:r>
                    </a:p>
                  </a:txBody>
                  <a:tcPr/>
                </a:tc>
                <a:extLst>
                  <a:ext uri="{0D108BD9-81ED-4DB2-BD59-A6C34878D82A}">
                    <a16:rowId xmlns:a16="http://schemas.microsoft.com/office/drawing/2014/main" val="1110000969"/>
                  </a:ext>
                </a:extLst>
              </a:tr>
              <a:tr h="658773">
                <a:tc>
                  <a:txBody>
                    <a:bodyPr/>
                    <a:lstStyle/>
                    <a:p>
                      <a:r>
                        <a:rPr lang="en-US" dirty="0"/>
                        <a:t>LDPE</a:t>
                      </a:r>
                    </a:p>
                  </a:txBody>
                  <a:tcPr/>
                </a:tc>
                <a:tc>
                  <a:txBody>
                    <a:bodyPr/>
                    <a:lstStyle/>
                    <a:p>
                      <a:r>
                        <a:rPr lang="en-US" dirty="0"/>
                        <a:t>Soft, waxy solid </a:t>
                      </a:r>
                    </a:p>
                  </a:txBody>
                  <a:tcPr/>
                </a:tc>
                <a:extLst>
                  <a:ext uri="{0D108BD9-81ED-4DB2-BD59-A6C34878D82A}">
                    <a16:rowId xmlns:a16="http://schemas.microsoft.com/office/drawing/2014/main" val="1303178151"/>
                  </a:ext>
                </a:extLst>
              </a:tr>
              <a:tr h="658773">
                <a:tc>
                  <a:txBody>
                    <a:bodyPr/>
                    <a:lstStyle/>
                    <a:p>
                      <a:r>
                        <a:rPr lang="en-US" dirty="0"/>
                        <a:t>HDPE </a:t>
                      </a:r>
                    </a:p>
                  </a:txBody>
                  <a:tcPr/>
                </a:tc>
                <a:tc>
                  <a:txBody>
                    <a:bodyPr/>
                    <a:lstStyle/>
                    <a:p>
                      <a:r>
                        <a:rPr lang="en-US" dirty="0"/>
                        <a:t>Rigid, translucent solid</a:t>
                      </a:r>
                    </a:p>
                  </a:txBody>
                  <a:tcPr/>
                </a:tc>
                <a:extLst>
                  <a:ext uri="{0D108BD9-81ED-4DB2-BD59-A6C34878D82A}">
                    <a16:rowId xmlns:a16="http://schemas.microsoft.com/office/drawing/2014/main" val="4086977013"/>
                  </a:ext>
                </a:extLst>
              </a:tr>
            </a:tbl>
          </a:graphicData>
        </a:graphic>
      </p:graphicFrame>
    </p:spTree>
    <p:extLst>
      <p:ext uri="{BB962C8B-B14F-4D97-AF65-F5344CB8AC3E}">
        <p14:creationId xmlns:p14="http://schemas.microsoft.com/office/powerpoint/2010/main" val="4203057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DBC84F-3D97-3146-4512-A71FA4C99037}"/>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Properties of PE</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
        <p:nvSpPr>
          <p:cNvPr id="2" name="TextBox 1">
            <a:extLst>
              <a:ext uri="{FF2B5EF4-FFF2-40B4-BE49-F238E27FC236}">
                <a16:creationId xmlns:a16="http://schemas.microsoft.com/office/drawing/2014/main" id="{F8B9E12C-7C4A-040B-F976-24C75D2E3811}"/>
              </a:ext>
            </a:extLst>
          </p:cNvPr>
          <p:cNvSpPr txBox="1"/>
          <p:nvPr/>
        </p:nvSpPr>
        <p:spPr>
          <a:xfrm>
            <a:off x="1412240" y="1026160"/>
            <a:ext cx="9062720" cy="4801314"/>
          </a:xfrm>
          <a:prstGeom prst="rect">
            <a:avLst/>
          </a:prstGeom>
          <a:noFill/>
        </p:spPr>
        <p:txBody>
          <a:bodyPr wrap="square" rtlCol="0">
            <a:spAutoFit/>
          </a:bodyPr>
          <a:lstStyle/>
          <a:p>
            <a:r>
              <a:rPr lang="en-US" sz="2400" dirty="0"/>
              <a:t>Advantages: </a:t>
            </a:r>
          </a:p>
          <a:p>
            <a:endParaRPr lang="en-US" sz="2400" dirty="0"/>
          </a:p>
          <a:p>
            <a:pPr marL="285750" indent="-285750">
              <a:buFont typeface="Arial" panose="020B0604020202020204" pitchFamily="34" charset="0"/>
              <a:buChar char="•"/>
            </a:pPr>
            <a:r>
              <a:rPr lang="en-US" sz="2400" dirty="0"/>
              <a:t>Good chemical and moisture resistance</a:t>
            </a:r>
          </a:p>
          <a:p>
            <a:pPr marL="285750" indent="-285750">
              <a:buFont typeface="Arial" panose="020B0604020202020204" pitchFamily="34" charset="0"/>
              <a:buChar char="•"/>
            </a:pPr>
            <a:r>
              <a:rPr lang="en-US" sz="2400" dirty="0"/>
              <a:t>Low cost </a:t>
            </a:r>
          </a:p>
          <a:p>
            <a:pPr marL="285750" indent="-285750">
              <a:buFont typeface="Arial" panose="020B0604020202020204" pitchFamily="34" charset="0"/>
              <a:buChar char="•"/>
            </a:pPr>
            <a:r>
              <a:rPr lang="en-US" sz="2400" dirty="0"/>
              <a:t>Electrical insulator </a:t>
            </a:r>
          </a:p>
          <a:p>
            <a:pPr marL="285750" indent="-285750">
              <a:buFont typeface="Arial" panose="020B0604020202020204" pitchFamily="34" charset="0"/>
              <a:buChar char="•"/>
            </a:pPr>
            <a:endParaRPr lang="en-US" sz="2400" dirty="0"/>
          </a:p>
          <a:p>
            <a:r>
              <a:rPr lang="en-US" sz="2400" dirty="0"/>
              <a:t>Disadvantages:</a:t>
            </a:r>
          </a:p>
          <a:p>
            <a:endParaRPr lang="en-US" sz="2400" dirty="0"/>
          </a:p>
          <a:p>
            <a:pPr marL="285750" indent="-285750">
              <a:buFont typeface="Arial" panose="020B0604020202020204" pitchFamily="34" charset="0"/>
              <a:buChar char="•"/>
            </a:pPr>
            <a:r>
              <a:rPr lang="en-US" sz="2400" dirty="0"/>
              <a:t>Poor weather resistance (UV)</a:t>
            </a:r>
          </a:p>
          <a:p>
            <a:pPr marL="285750" indent="-285750">
              <a:buFont typeface="Arial" panose="020B0604020202020204" pitchFamily="34" charset="0"/>
              <a:buChar char="•"/>
            </a:pPr>
            <a:r>
              <a:rPr lang="en-US" sz="2400" dirty="0"/>
              <a:t>Poor bonding to other surfaces or solvents</a:t>
            </a:r>
          </a:p>
          <a:p>
            <a:pPr marL="285750" indent="-285750">
              <a:buFont typeface="Arial" panose="020B0604020202020204" pitchFamily="34" charset="0"/>
              <a:buChar char="•"/>
            </a:pPr>
            <a:r>
              <a:rPr lang="en-US" sz="2400" dirty="0"/>
              <a:t>High thermal expansion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81595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8B048FC2-314C-6185-0A40-3611B3D8ABE5}"/>
              </a:ext>
            </a:extLst>
          </p:cNvPr>
          <p:cNvGrpSpPr>
            <a:grpSpLocks/>
          </p:cNvGrpSpPr>
          <p:nvPr/>
        </p:nvGrpSpPr>
        <p:grpSpPr bwMode="auto">
          <a:xfrm>
            <a:off x="1524000" y="5563579"/>
            <a:ext cx="9144000" cy="1294421"/>
            <a:chOff x="0" y="5638800"/>
            <a:chExt cx="9144000" cy="1219200"/>
          </a:xfrm>
        </p:grpSpPr>
        <p:pic>
          <p:nvPicPr>
            <p:cNvPr id="5" name="Picture 5">
              <a:extLst>
                <a:ext uri="{FF2B5EF4-FFF2-40B4-BE49-F238E27FC236}">
                  <a16:creationId xmlns:a16="http://schemas.microsoft.com/office/drawing/2014/main" id="{0C8134B9-49C2-C8BC-BBA0-5A6868002334}"/>
                </a:ext>
              </a:extLst>
            </p:cNvPr>
            <p:cNvPicPr>
              <a:picLocks noChangeAspect="1" noChangeArrowheads="1"/>
            </p:cNvPicPr>
            <p:nvPr/>
          </p:nvPicPr>
          <p:blipFill>
            <a:blip r:embed="rId2"/>
            <a:srcRect/>
            <a:stretch>
              <a:fillRect/>
            </a:stretch>
          </p:blipFill>
          <p:spPr bwMode="auto">
            <a:xfrm>
              <a:off x="0" y="5791200"/>
              <a:ext cx="1066800" cy="1066800"/>
            </a:xfrm>
            <a:prstGeom prst="rect">
              <a:avLst/>
            </a:prstGeom>
            <a:noFill/>
            <a:ln w="9525">
              <a:noFill/>
              <a:miter lim="800000"/>
              <a:headEnd/>
              <a:tailEnd/>
            </a:ln>
          </p:spPr>
        </p:pic>
        <p:sp>
          <p:nvSpPr>
            <p:cNvPr id="6" name="Rectangle 5">
              <a:extLst>
                <a:ext uri="{FF2B5EF4-FFF2-40B4-BE49-F238E27FC236}">
                  <a16:creationId xmlns:a16="http://schemas.microsoft.com/office/drawing/2014/main" id="{3352307B-90CD-137A-7349-E5579EFD1424}"/>
                </a:ext>
              </a:extLst>
            </p:cNvPr>
            <p:cNvSpPr>
              <a:spLocks noChangeArrowheads="1"/>
            </p:cNvSpPr>
            <p:nvPr/>
          </p:nvSpPr>
          <p:spPr bwMode="auto">
            <a:xfrm>
              <a:off x="1143000" y="6019800"/>
              <a:ext cx="7694613" cy="811695"/>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College of Engineering Pune (COEP)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6C"/>
                  </a:solidFill>
                  <a:effectLst/>
                  <a:uLnTx/>
                  <a:uFillTx/>
                  <a:latin typeface="Calibri"/>
                  <a:ea typeface="+mn-ea"/>
                  <a:cs typeface="+mn-cs"/>
                </a:rPr>
                <a:t>Forerunners in Technical Education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a:t>
              </a:r>
            </a:p>
          </p:txBody>
        </p:sp>
        <p:sp>
          <p:nvSpPr>
            <p:cNvPr id="7" name="Rectangle 14">
              <a:extLst>
                <a:ext uri="{FF2B5EF4-FFF2-40B4-BE49-F238E27FC236}">
                  <a16:creationId xmlns:a16="http://schemas.microsoft.com/office/drawing/2014/main" id="{2348A8C4-634B-F9E2-2302-9CA15D56A0F5}"/>
                </a:ext>
              </a:extLst>
            </p:cNvPr>
            <p:cNvSpPr>
              <a:spLocks noChangeArrowheads="1"/>
            </p:cNvSpPr>
            <p:nvPr/>
          </p:nvSpPr>
          <p:spPr bwMode="auto">
            <a:xfrm>
              <a:off x="0" y="5638800"/>
              <a:ext cx="9144000" cy="152400"/>
            </a:xfrm>
            <a:prstGeom prst="rect">
              <a:avLst/>
            </a:prstGeom>
            <a:solidFill>
              <a:srgbClr val="00006C"/>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itle 1">
            <a:extLst>
              <a:ext uri="{FF2B5EF4-FFF2-40B4-BE49-F238E27FC236}">
                <a16:creationId xmlns:a16="http://schemas.microsoft.com/office/drawing/2014/main" id="{EA6DB099-D4E4-3B45-7DD1-4D2778D9E872}"/>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plastics</a:t>
            </a:r>
          </a:p>
        </p:txBody>
      </p:sp>
      <p:sp>
        <p:nvSpPr>
          <p:cNvPr id="10" name="TextBox 9">
            <a:extLst>
              <a:ext uri="{FF2B5EF4-FFF2-40B4-BE49-F238E27FC236}">
                <a16:creationId xmlns:a16="http://schemas.microsoft.com/office/drawing/2014/main" id="{FB806BA2-36C0-BB48-6968-2DB2AAE5B2B4}"/>
              </a:ext>
            </a:extLst>
          </p:cNvPr>
          <p:cNvSpPr txBox="1"/>
          <p:nvPr/>
        </p:nvSpPr>
        <p:spPr>
          <a:xfrm>
            <a:off x="1524000" y="974634"/>
            <a:ext cx="9144000" cy="3970318"/>
          </a:xfrm>
          <a:prstGeom prst="rect">
            <a:avLst/>
          </a:prstGeom>
          <a:noFill/>
        </p:spPr>
        <p:txBody>
          <a:bodyPr wrap="square" rtlCol="0">
            <a:spAutoFit/>
          </a:bodyPr>
          <a:lstStyle/>
          <a:p>
            <a:r>
              <a:rPr lang="en-US" dirty="0"/>
              <a:t>Polymers are characterized by low strengths, low melting temperatures, and poor electrical conductivity. </a:t>
            </a:r>
          </a:p>
          <a:p>
            <a:endParaRPr lang="en-US" dirty="0"/>
          </a:p>
          <a:p>
            <a:r>
              <a:rPr lang="en-US" dirty="0"/>
              <a:t>Plastics include largest number of different polymeric materials</a:t>
            </a:r>
          </a:p>
          <a:p>
            <a:r>
              <a:rPr lang="en-US" dirty="0"/>
              <a:t>Plastics are polymeric materials consisting of other additives that enhance their properties.</a:t>
            </a:r>
          </a:p>
          <a:p>
            <a:endParaRPr lang="en-US" dirty="0"/>
          </a:p>
          <a:p>
            <a:r>
              <a:rPr lang="en-US" dirty="0"/>
              <a:t>They have wide variety of combination of properties because all molecular structures and configurations are possible. </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Can be thermoplastics or thermosetting or even elastomers </a:t>
            </a:r>
          </a:p>
          <a:p>
            <a:endParaRPr lang="en-US" dirty="0"/>
          </a:p>
          <a:p>
            <a:r>
              <a:rPr lang="en-US" dirty="0">
                <a:sym typeface="Wingdings" panose="05000000000000000000" pitchFamily="2" charset="2"/>
              </a:rPr>
              <a:t>In order to be considered plastics, linear or branched polymers must be used below </a:t>
            </a:r>
            <a:r>
              <a:rPr lang="en-US" dirty="0" err="1">
                <a:sym typeface="Wingdings" panose="05000000000000000000" pitchFamily="2" charset="2"/>
              </a:rPr>
              <a:t>T</a:t>
            </a:r>
            <a:r>
              <a:rPr lang="en-US" sz="1400" baseline="-25000" dirty="0" err="1">
                <a:sym typeface="Wingdings" panose="05000000000000000000" pitchFamily="2" charset="2"/>
              </a:rPr>
              <a:t>g</a:t>
            </a:r>
            <a:r>
              <a:rPr lang="en-US" sz="1400" baseline="-25000" dirty="0">
                <a:sym typeface="Wingdings" panose="05000000000000000000" pitchFamily="2" charset="2"/>
              </a:rPr>
              <a:t> </a:t>
            </a:r>
            <a:r>
              <a:rPr lang="en-US" sz="1400" dirty="0">
                <a:sym typeface="Wingdings" panose="05000000000000000000" pitchFamily="2" charset="2"/>
              </a:rPr>
              <a:t> </a:t>
            </a:r>
            <a:r>
              <a:rPr lang="en-US" dirty="0">
                <a:sym typeface="Wingdings" panose="05000000000000000000" pitchFamily="2" charset="2"/>
              </a:rPr>
              <a:t>(if amorphous) and below T</a:t>
            </a:r>
            <a:r>
              <a:rPr lang="en-US" baseline="-25000" dirty="0">
                <a:sym typeface="Wingdings" panose="05000000000000000000" pitchFamily="2" charset="2"/>
              </a:rPr>
              <a:t>m</a:t>
            </a:r>
            <a:r>
              <a:rPr lang="en-US" dirty="0">
                <a:sym typeface="Wingdings" panose="05000000000000000000" pitchFamily="2" charset="2"/>
              </a:rPr>
              <a:t> (if semicrystalline) or crosslinked to maintain the shape. </a:t>
            </a:r>
          </a:p>
          <a:p>
            <a:endParaRPr lang="en-US" dirty="0"/>
          </a:p>
        </p:txBody>
      </p:sp>
    </p:spTree>
    <p:extLst>
      <p:ext uri="{BB962C8B-B14F-4D97-AF65-F5344CB8AC3E}">
        <p14:creationId xmlns:p14="http://schemas.microsoft.com/office/powerpoint/2010/main" val="3761347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038B82-65D5-B28B-CB2B-6C2208757BD8}"/>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Applications of PE</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
        <p:nvSpPr>
          <p:cNvPr id="5" name="TextBox 4">
            <a:extLst>
              <a:ext uri="{FF2B5EF4-FFF2-40B4-BE49-F238E27FC236}">
                <a16:creationId xmlns:a16="http://schemas.microsoft.com/office/drawing/2014/main" id="{2ACA12CA-CAAD-AABE-1051-9FACB5AD1693}"/>
              </a:ext>
            </a:extLst>
          </p:cNvPr>
          <p:cNvSpPr txBox="1"/>
          <p:nvPr/>
        </p:nvSpPr>
        <p:spPr>
          <a:xfrm>
            <a:off x="1164771" y="1164771"/>
            <a:ext cx="9633858" cy="2862322"/>
          </a:xfrm>
          <a:prstGeom prst="rect">
            <a:avLst/>
          </a:prstGeom>
          <a:noFill/>
        </p:spPr>
        <p:txBody>
          <a:bodyPr wrap="square" rtlCol="0">
            <a:spAutoFit/>
          </a:bodyPr>
          <a:lstStyle/>
          <a:p>
            <a:r>
              <a:rPr lang="en-US" dirty="0"/>
              <a:t>LDPE – films and tubing</a:t>
            </a:r>
          </a:p>
          <a:p>
            <a:r>
              <a:rPr lang="en-US" dirty="0"/>
              <a:t>Other low strength applications – squeeze bottle and other household items </a:t>
            </a:r>
          </a:p>
          <a:p>
            <a:endParaRPr lang="en-US" dirty="0"/>
          </a:p>
          <a:p>
            <a:r>
              <a:rPr lang="en-US" dirty="0"/>
              <a:t>HDPE – milk jugs ( stronger than LDPE)</a:t>
            </a:r>
          </a:p>
          <a:p>
            <a:r>
              <a:rPr lang="en-US" dirty="0"/>
              <a:t>Chemical storage tanks (good chemical and solvent resistance)</a:t>
            </a:r>
          </a:p>
          <a:p>
            <a:r>
              <a:rPr lang="en-US" dirty="0"/>
              <a:t>Grocery bags (strength)</a:t>
            </a:r>
          </a:p>
          <a:p>
            <a:r>
              <a:rPr lang="en-US" dirty="0"/>
              <a:t>Pond liners</a:t>
            </a:r>
          </a:p>
          <a:p>
            <a:endParaRPr lang="en-US" dirty="0"/>
          </a:p>
          <a:p>
            <a:r>
              <a:rPr lang="en-US" dirty="0"/>
              <a:t>LLDPE – Stiffer and greater impact strength than LDPE </a:t>
            </a:r>
          </a:p>
          <a:p>
            <a:r>
              <a:rPr lang="en-US" dirty="0"/>
              <a:t>Food packaging, shrink wrap</a:t>
            </a:r>
          </a:p>
        </p:txBody>
      </p:sp>
      <p:pic>
        <p:nvPicPr>
          <p:cNvPr id="2050" name="Picture 2" descr="HDPE Pond Liner 300 Microns, For For Agriculture Water Storage, Thickness:  300microns at Rs 70/square meter in Hosur">
            <a:extLst>
              <a:ext uri="{FF2B5EF4-FFF2-40B4-BE49-F238E27FC236}">
                <a16:creationId xmlns:a16="http://schemas.microsoft.com/office/drawing/2014/main" id="{469DBD97-DBCC-1400-7904-3C45C8475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5521" y="3346677"/>
            <a:ext cx="4762500"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8201211-BA1D-0E15-445A-C7B91B2C8B1F}"/>
              </a:ext>
            </a:extLst>
          </p:cNvPr>
          <p:cNvSpPr txBox="1"/>
          <p:nvPr/>
        </p:nvSpPr>
        <p:spPr>
          <a:xfrm>
            <a:off x="7165521" y="6379028"/>
            <a:ext cx="4517571" cy="369332"/>
          </a:xfrm>
          <a:prstGeom prst="rect">
            <a:avLst/>
          </a:prstGeom>
          <a:noFill/>
        </p:spPr>
        <p:txBody>
          <a:bodyPr wrap="square" rtlCol="0">
            <a:spAutoFit/>
          </a:bodyPr>
          <a:lstStyle/>
          <a:p>
            <a:r>
              <a:rPr lang="en-US" dirty="0"/>
              <a:t>Pond liner</a:t>
            </a:r>
          </a:p>
        </p:txBody>
      </p:sp>
      <p:pic>
        <p:nvPicPr>
          <p:cNvPr id="1026" name="Picture 2" descr="SKS Science Products - LDPE Laboratory Tubing">
            <a:extLst>
              <a:ext uri="{FF2B5EF4-FFF2-40B4-BE49-F238E27FC236}">
                <a16:creationId xmlns:a16="http://schemas.microsoft.com/office/drawing/2014/main" id="{A1513E08-4B05-212F-2BFE-2CBA551BA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3149" y="781419"/>
            <a:ext cx="2739572" cy="18145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3F69EC8-0B90-C687-1D88-CB72760E34DE}"/>
              </a:ext>
            </a:extLst>
          </p:cNvPr>
          <p:cNvSpPr txBox="1"/>
          <p:nvPr/>
        </p:nvSpPr>
        <p:spPr>
          <a:xfrm>
            <a:off x="9154160" y="2722880"/>
            <a:ext cx="2286000" cy="369332"/>
          </a:xfrm>
          <a:prstGeom prst="rect">
            <a:avLst/>
          </a:prstGeom>
          <a:noFill/>
        </p:spPr>
        <p:txBody>
          <a:bodyPr wrap="square" rtlCol="0">
            <a:spAutoFit/>
          </a:bodyPr>
          <a:lstStyle/>
          <a:p>
            <a:r>
              <a:rPr lang="en-US" dirty="0"/>
              <a:t>LDPE tubing</a:t>
            </a:r>
          </a:p>
        </p:txBody>
      </p:sp>
      <p:pic>
        <p:nvPicPr>
          <p:cNvPr id="1028" name="Picture 4" descr="Wash Bottle, 3 Pack LDPE Squeeze Bottles, Safe Plastic Low Density  Polyethylene Watering Bottle with Narrow Mouth, for Chemistry, Industry,  Lab &amp; Gardening, 500ml / 17oz, 250ml / 8.5oz, 150ml / 5.1oz : Amazon.in:  Beauty">
            <a:extLst>
              <a:ext uri="{FF2B5EF4-FFF2-40B4-BE49-F238E27FC236}">
                <a16:creationId xmlns:a16="http://schemas.microsoft.com/office/drawing/2014/main" id="{88BD73D0-AC18-09FE-684D-5C5930A37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318" y="413149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786E31-7CF8-EB87-A772-A5CC201A7A5E}"/>
              </a:ext>
            </a:extLst>
          </p:cNvPr>
          <p:cNvSpPr txBox="1"/>
          <p:nvPr/>
        </p:nvSpPr>
        <p:spPr>
          <a:xfrm>
            <a:off x="1361440" y="6379028"/>
            <a:ext cx="2214880" cy="369332"/>
          </a:xfrm>
          <a:prstGeom prst="rect">
            <a:avLst/>
          </a:prstGeom>
          <a:noFill/>
        </p:spPr>
        <p:txBody>
          <a:bodyPr wrap="square" rtlCol="0">
            <a:spAutoFit/>
          </a:bodyPr>
          <a:lstStyle/>
          <a:p>
            <a:r>
              <a:rPr lang="en-US" dirty="0"/>
              <a:t>LDPE squeeze bottle</a:t>
            </a:r>
          </a:p>
        </p:txBody>
      </p:sp>
    </p:spTree>
    <p:extLst>
      <p:ext uri="{BB962C8B-B14F-4D97-AF65-F5344CB8AC3E}">
        <p14:creationId xmlns:p14="http://schemas.microsoft.com/office/powerpoint/2010/main" val="2902727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932A56-9B35-FE1A-4A05-716BD3B9997E}"/>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PVC </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
        <p:nvSpPr>
          <p:cNvPr id="5" name="TextBox 4">
            <a:extLst>
              <a:ext uri="{FF2B5EF4-FFF2-40B4-BE49-F238E27FC236}">
                <a16:creationId xmlns:a16="http://schemas.microsoft.com/office/drawing/2014/main" id="{87D15980-6B7B-6623-995E-A9D51699D727}"/>
              </a:ext>
            </a:extLst>
          </p:cNvPr>
          <p:cNvSpPr txBox="1"/>
          <p:nvPr/>
        </p:nvSpPr>
        <p:spPr>
          <a:xfrm>
            <a:off x="1328057" y="870857"/>
            <a:ext cx="9241971" cy="5693866"/>
          </a:xfrm>
          <a:prstGeom prst="rect">
            <a:avLst/>
          </a:prstGeom>
          <a:noFill/>
        </p:spPr>
        <p:txBody>
          <a:bodyPr wrap="square" rtlCol="0">
            <a:spAutoFit/>
          </a:bodyPr>
          <a:lstStyle/>
          <a:p>
            <a:endParaRPr lang="en-US" sz="2000" dirty="0"/>
          </a:p>
          <a:p>
            <a:pPr marL="285750" indent="-285750">
              <a:buFont typeface="Arial" panose="020B0604020202020204" pitchFamily="34" charset="0"/>
              <a:buChar char="•"/>
            </a:pPr>
            <a:r>
              <a:rPr lang="en-US" sz="2000" dirty="0"/>
              <a:t>Chlorine atom makes it essentially amorphous</a:t>
            </a:r>
          </a:p>
          <a:p>
            <a:pPr marL="285750" indent="-285750">
              <a:buFont typeface="Arial" panose="020B0604020202020204" pitchFamily="34" charset="0"/>
              <a:buChar char="•"/>
            </a:pPr>
            <a:r>
              <a:rPr lang="en-US" sz="2000" dirty="0"/>
              <a:t>Cl also produces steric hindrance -</a:t>
            </a:r>
            <a:r>
              <a:rPr lang="en-US" sz="2000" dirty="0">
                <a:sym typeface="Wingdings" panose="05000000000000000000" pitchFamily="2" charset="2"/>
              </a:rPr>
              <a:t> reduces flexibility </a:t>
            </a:r>
          </a:p>
          <a:p>
            <a:pPr marL="285750" indent="-285750">
              <a:buFont typeface="Arial" panose="020B0604020202020204" pitchFamily="34" charset="0"/>
              <a:buChar char="•"/>
            </a:pPr>
            <a:r>
              <a:rPr lang="en-US" sz="2000" dirty="0">
                <a:sym typeface="Wingdings" panose="05000000000000000000" pitchFamily="2" charset="2"/>
              </a:rPr>
              <a:t>Immobility makes processing difficult, hence compounded with additives to produce compounds with different physical and chemical properties. </a:t>
            </a:r>
          </a:p>
          <a:p>
            <a:endParaRPr lang="en-US" sz="2000" dirty="0">
              <a:sym typeface="Wingdings" panose="05000000000000000000" pitchFamily="2" charset="2"/>
            </a:endParaRPr>
          </a:p>
          <a:p>
            <a:r>
              <a:rPr lang="en-US" sz="2400" dirty="0">
                <a:sym typeface="Wingdings" panose="05000000000000000000" pitchFamily="2" charset="2"/>
              </a:rPr>
              <a:t>Properties</a:t>
            </a:r>
            <a:r>
              <a:rPr lang="en-US" sz="2000" dirty="0">
                <a:sym typeface="Wingdings" panose="05000000000000000000" pitchFamily="2" charset="2"/>
              </a:rPr>
              <a:t> – wide range of flexibility by adding plasticizers</a:t>
            </a:r>
          </a:p>
          <a:p>
            <a:pPr marL="342900" indent="-342900">
              <a:buFont typeface="Arial" panose="020B0604020202020204" pitchFamily="34" charset="0"/>
              <a:buChar char="•"/>
            </a:pPr>
            <a:r>
              <a:rPr lang="en-US" sz="2000" dirty="0"/>
              <a:t>Van der Waals forces provide an extra binding force between the chains of these polymers. (shown on next slide). This makes PVC relatively more brittle; materials known as plasticizers are added to enhance PVC ductility</a:t>
            </a:r>
            <a:endParaRPr lang="en-US" sz="2000" dirty="0">
              <a:sym typeface="Wingdings" panose="05000000000000000000" pitchFamily="2" charset="2"/>
            </a:endParaRPr>
          </a:p>
          <a:p>
            <a:pPr marL="285750" indent="-285750">
              <a:buFont typeface="Arial" panose="020B0604020202020204" pitchFamily="34" charset="0"/>
              <a:buChar char="•"/>
            </a:pPr>
            <a:r>
              <a:rPr lang="en-US" sz="2000" dirty="0">
                <a:sym typeface="Wingdings" panose="05000000000000000000" pitchFamily="2" charset="2"/>
              </a:rPr>
              <a:t>Relatively high strength and brittleness</a:t>
            </a:r>
          </a:p>
          <a:p>
            <a:pPr marL="285750" indent="-285750">
              <a:buFont typeface="Arial" panose="020B0604020202020204" pitchFamily="34" charset="0"/>
              <a:buChar char="•"/>
            </a:pPr>
            <a:r>
              <a:rPr lang="en-US" sz="2000" dirty="0">
                <a:sym typeface="Wingdings" panose="05000000000000000000" pitchFamily="2" charset="2"/>
              </a:rPr>
              <a:t>Good electrical properties </a:t>
            </a:r>
          </a:p>
          <a:p>
            <a:pPr marL="285750" indent="-285750">
              <a:buFont typeface="Arial" panose="020B0604020202020204" pitchFamily="34" charset="0"/>
              <a:buChar char="•"/>
            </a:pPr>
            <a:r>
              <a:rPr lang="en-US" sz="2000" dirty="0">
                <a:sym typeface="Wingdings" panose="05000000000000000000" pitchFamily="2" charset="2"/>
              </a:rPr>
              <a:t>High flame and chemical resistance ( due to high Cl content)</a:t>
            </a:r>
          </a:p>
          <a:p>
            <a:pPr marL="285750" indent="-285750">
              <a:buFont typeface="Arial" panose="020B0604020202020204" pitchFamily="34" charset="0"/>
              <a:buChar char="•"/>
            </a:pPr>
            <a:r>
              <a:rPr lang="en-US" sz="2000" dirty="0">
                <a:sym typeface="Wingdings" panose="05000000000000000000" pitchFamily="2" charset="2"/>
              </a:rPr>
              <a:t>Medium heat deflection temperature</a:t>
            </a:r>
          </a:p>
          <a:p>
            <a:pPr marL="285750" indent="-285750">
              <a:buFont typeface="Arial" panose="020B0604020202020204" pitchFamily="34" charset="0"/>
              <a:buChar char="•"/>
            </a:pPr>
            <a:r>
              <a:rPr lang="en-US" sz="2000" dirty="0">
                <a:sym typeface="Wingdings" panose="05000000000000000000" pitchFamily="2" charset="2"/>
              </a:rPr>
              <a:t>Good UV resistance</a:t>
            </a:r>
          </a:p>
          <a:p>
            <a:pPr marL="285750" indent="-285750">
              <a:buFont typeface="Arial" panose="020B0604020202020204" pitchFamily="34" charset="0"/>
              <a:buChar char="•"/>
            </a:pPr>
            <a:endParaRPr lang="en-US" sz="2000" dirty="0">
              <a:sym typeface="Wingdings" panose="05000000000000000000" pitchFamily="2" charset="2"/>
            </a:endParaRPr>
          </a:p>
          <a:p>
            <a:pPr marL="285750" indent="-285750">
              <a:buFont typeface="Arial" panose="020B0604020202020204" pitchFamily="34" charset="0"/>
              <a:buChar char="•"/>
            </a:pPr>
            <a:r>
              <a:rPr lang="en-US" sz="2000" dirty="0">
                <a:sym typeface="Wingdings" panose="05000000000000000000" pitchFamily="2" charset="2"/>
              </a:rPr>
              <a:t>Applications: pipe, electric cables, window frames, floor mats, garden hoses </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500488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95CBAE-0F13-60C3-63CB-C422AE52B38B}"/>
              </a:ext>
            </a:extLst>
          </p:cNvPr>
          <p:cNvPicPr>
            <a:picLocks noChangeAspect="1"/>
          </p:cNvPicPr>
          <p:nvPr/>
        </p:nvPicPr>
        <p:blipFill>
          <a:blip r:embed="rId2"/>
          <a:stretch>
            <a:fillRect/>
          </a:stretch>
        </p:blipFill>
        <p:spPr>
          <a:xfrm>
            <a:off x="1023257" y="208189"/>
            <a:ext cx="9601200" cy="6638925"/>
          </a:xfrm>
          <a:prstGeom prst="rect">
            <a:avLst/>
          </a:prstGeom>
        </p:spPr>
      </p:pic>
    </p:spTree>
    <p:extLst>
      <p:ext uri="{BB962C8B-B14F-4D97-AF65-F5344CB8AC3E}">
        <p14:creationId xmlns:p14="http://schemas.microsoft.com/office/powerpoint/2010/main" val="2292563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7945-B732-A572-EB4E-FBF76CACC46E}"/>
              </a:ext>
            </a:extLst>
          </p:cNvPr>
          <p:cNvSpPr>
            <a:spLocks noGrp="1"/>
          </p:cNvSpPr>
          <p:nvPr>
            <p:ph type="title"/>
          </p:nvPr>
        </p:nvSpPr>
        <p:spPr>
          <a:xfrm>
            <a:off x="1028337" y="3650858"/>
            <a:ext cx="10515600" cy="2476048"/>
          </a:xfrm>
        </p:spPr>
        <p:txBody>
          <a:bodyPr>
            <a:noAutofit/>
          </a:bodyPr>
          <a:lstStyle/>
          <a:p>
            <a:pPr>
              <a:lnSpc>
                <a:spcPct val="90000"/>
              </a:lnSpc>
            </a:pPr>
            <a:br>
              <a:rPr lang="en-US" sz="2400" dirty="0"/>
            </a:br>
            <a:br>
              <a:rPr lang="en-US" sz="2400" dirty="0"/>
            </a:br>
            <a:r>
              <a:rPr lang="en-US" sz="2400" dirty="0"/>
              <a:t>Plasticizers: high MW compounds miscible with polymer. Phthalate esters for PVC</a:t>
            </a:r>
            <a:br>
              <a:rPr lang="en-US" sz="2400" dirty="0"/>
            </a:br>
            <a:r>
              <a:rPr lang="en-US" sz="2400" dirty="0"/>
              <a:t>Other additives : heat stabilizers, lubricants, fillers (to lower cost), pigments.</a:t>
            </a:r>
            <a:br>
              <a:rPr lang="en-US" sz="2400" dirty="0"/>
            </a:br>
            <a:br>
              <a:rPr lang="en-US" sz="2400" dirty="0"/>
            </a:br>
            <a:r>
              <a:rPr lang="en-US" sz="2400" dirty="0"/>
              <a:t>Rigid – pipe, gutters, windows </a:t>
            </a:r>
            <a:br>
              <a:rPr lang="en-US" sz="2400" dirty="0"/>
            </a:br>
            <a:r>
              <a:rPr lang="en-US" sz="2400" dirty="0"/>
              <a:t>Flexible – medical blood bags</a:t>
            </a:r>
            <a:br>
              <a:rPr lang="en-US" sz="2400" dirty="0"/>
            </a:br>
            <a:r>
              <a:rPr lang="en-US" sz="2400" dirty="0"/>
              <a:t>Plastisol – gloves, tool handle covers</a:t>
            </a:r>
            <a:br>
              <a:rPr lang="en-US" sz="2400" dirty="0"/>
            </a:br>
            <a:br>
              <a:rPr lang="en-US" sz="2400" dirty="0"/>
            </a:br>
            <a:r>
              <a:rPr lang="en-US" sz="2400" b="1" dirty="0"/>
              <a:t>Disadvantages of PVC</a:t>
            </a:r>
            <a:r>
              <a:rPr lang="en-US" sz="2400" dirty="0"/>
              <a:t>: </a:t>
            </a:r>
            <a:r>
              <a:rPr lang="en-US" altLang="en-US" sz="2400" dirty="0"/>
              <a:t>thermally unstable and attacked by acetone and methylene chloride</a:t>
            </a:r>
            <a:br>
              <a:rPr lang="en-US" altLang="en-US" sz="2400" dirty="0"/>
            </a:br>
            <a:endParaRPr lang="en-US" sz="2400" dirty="0"/>
          </a:p>
        </p:txBody>
      </p:sp>
      <p:pic>
        <p:nvPicPr>
          <p:cNvPr id="5" name="Content Placeholder 4">
            <a:extLst>
              <a:ext uri="{FF2B5EF4-FFF2-40B4-BE49-F238E27FC236}">
                <a16:creationId xmlns:a16="http://schemas.microsoft.com/office/drawing/2014/main" id="{150ABC6E-BAB6-4F58-1521-B7DCA4A5DAB0}"/>
              </a:ext>
            </a:extLst>
          </p:cNvPr>
          <p:cNvPicPr>
            <a:picLocks noGrp="1" noChangeAspect="1"/>
          </p:cNvPicPr>
          <p:nvPr>
            <p:ph idx="1"/>
          </p:nvPr>
        </p:nvPicPr>
        <p:blipFill>
          <a:blip r:embed="rId3"/>
          <a:stretch>
            <a:fillRect/>
          </a:stretch>
        </p:blipFill>
        <p:spPr>
          <a:xfrm>
            <a:off x="1676399" y="151975"/>
            <a:ext cx="7091682" cy="3277026"/>
          </a:xfrm>
        </p:spPr>
      </p:pic>
      <p:pic>
        <p:nvPicPr>
          <p:cNvPr id="2050" name="Picture 2" descr="ORANGE STEEL Karni Pvc Handle, For Mason at Rs 40/piece in Jalandhar | ID:  26146913597">
            <a:extLst>
              <a:ext uri="{FF2B5EF4-FFF2-40B4-BE49-F238E27FC236}">
                <a16:creationId xmlns:a16="http://schemas.microsoft.com/office/drawing/2014/main" id="{B46F9158-FE60-FF53-3316-CE9EBC086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960" y="151975"/>
            <a:ext cx="2113280" cy="21370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6A6121-54BE-58D7-E2D7-22C766F3E80F}"/>
              </a:ext>
            </a:extLst>
          </p:cNvPr>
          <p:cNvSpPr txBox="1"/>
          <p:nvPr/>
        </p:nvSpPr>
        <p:spPr>
          <a:xfrm>
            <a:off x="10099040" y="2104327"/>
            <a:ext cx="1940560" cy="369332"/>
          </a:xfrm>
          <a:prstGeom prst="rect">
            <a:avLst/>
          </a:prstGeom>
          <a:noFill/>
        </p:spPr>
        <p:txBody>
          <a:bodyPr wrap="square" rtlCol="0">
            <a:spAutoFit/>
          </a:bodyPr>
          <a:lstStyle/>
          <a:p>
            <a:r>
              <a:rPr lang="en-US" dirty="0"/>
              <a:t>Tool handle</a:t>
            </a:r>
          </a:p>
        </p:txBody>
      </p:sp>
    </p:spTree>
    <p:extLst>
      <p:ext uri="{BB962C8B-B14F-4D97-AF65-F5344CB8AC3E}">
        <p14:creationId xmlns:p14="http://schemas.microsoft.com/office/powerpoint/2010/main" val="661946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CC97BB-7EA4-7911-786A-857E091772B4}"/>
              </a:ext>
            </a:extLst>
          </p:cNvPr>
          <p:cNvSpPr>
            <a:spLocks noGrp="1"/>
          </p:cNvSpPr>
          <p:nvPr>
            <p:ph idx="1"/>
          </p:nvPr>
        </p:nvSpPr>
        <p:spPr>
          <a:xfrm>
            <a:off x="838200" y="1045029"/>
            <a:ext cx="10515600" cy="5131934"/>
          </a:xfrm>
        </p:spPr>
        <p:txBody>
          <a:bodyPr/>
          <a:lstStyle/>
          <a:p>
            <a:r>
              <a:rPr lang="en-US" dirty="0"/>
              <a:t>PE + pendant methyl group (restricts rotation of chain)</a:t>
            </a:r>
          </a:p>
          <a:p>
            <a:r>
              <a:rPr lang="en-US" dirty="0"/>
              <a:t>One of the lowest in cost as it can be synthesized from low-cost petrochemical raw materials. </a:t>
            </a:r>
          </a:p>
          <a:p>
            <a:r>
              <a:rPr lang="en-US" dirty="0"/>
              <a:t>Semicrystalline</a:t>
            </a:r>
          </a:p>
          <a:p>
            <a:r>
              <a:rPr lang="en-US" dirty="0"/>
              <a:t>Isotactic PP : highly crystalline made by </a:t>
            </a:r>
            <a:r>
              <a:rPr lang="en-US" dirty="0" err="1"/>
              <a:t>Zieglar</a:t>
            </a:r>
            <a:r>
              <a:rPr lang="en-US" dirty="0"/>
              <a:t> Natta polymerization</a:t>
            </a:r>
          </a:p>
          <a:p>
            <a:r>
              <a:rPr lang="en-US" dirty="0"/>
              <a:t>Atactic PP : ‘sticky glue’</a:t>
            </a:r>
          </a:p>
          <a:p>
            <a:r>
              <a:rPr lang="en-US" dirty="0"/>
              <a:t>PP vs. PE: </a:t>
            </a:r>
          </a:p>
          <a:p>
            <a:pPr marL="0" indent="0">
              <a:buNone/>
            </a:pPr>
            <a:r>
              <a:rPr lang="en-US" dirty="0"/>
              <a:t>   Stronger and stiffer</a:t>
            </a:r>
          </a:p>
          <a:p>
            <a:pPr marL="0" indent="0">
              <a:buNone/>
            </a:pPr>
            <a:r>
              <a:rPr lang="en-US" dirty="0"/>
              <a:t>   Higher melting, service and heat deflection temperature</a:t>
            </a:r>
          </a:p>
          <a:p>
            <a:pPr marL="0" indent="0">
              <a:buNone/>
            </a:pPr>
            <a:endParaRPr lang="en-US" dirty="0"/>
          </a:p>
          <a:p>
            <a:pPr marL="0" indent="0">
              <a:buNone/>
            </a:pPr>
            <a:endParaRPr lang="en-US" dirty="0"/>
          </a:p>
          <a:p>
            <a:endParaRPr lang="en-US" dirty="0"/>
          </a:p>
          <a:p>
            <a:endParaRPr lang="en-US" dirty="0"/>
          </a:p>
        </p:txBody>
      </p:sp>
      <p:sp>
        <p:nvSpPr>
          <p:cNvPr id="4" name="Title 1">
            <a:extLst>
              <a:ext uri="{FF2B5EF4-FFF2-40B4-BE49-F238E27FC236}">
                <a16:creationId xmlns:a16="http://schemas.microsoft.com/office/drawing/2014/main" id="{A7C157DC-E3AA-0F77-6857-BF5E3A05607E}"/>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PP</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2575742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10076F-4C19-8C52-8D02-BF5DC903920A}"/>
              </a:ext>
            </a:extLst>
          </p:cNvPr>
          <p:cNvSpPr>
            <a:spLocks noGrp="1"/>
          </p:cNvSpPr>
          <p:nvPr>
            <p:ph idx="1"/>
          </p:nvPr>
        </p:nvSpPr>
        <p:spPr>
          <a:xfrm>
            <a:off x="988424" y="1041853"/>
            <a:ext cx="10365376" cy="4977946"/>
          </a:xfrm>
        </p:spPr>
        <p:txBody>
          <a:bodyPr>
            <a:normAutofit fontScale="92500" lnSpcReduction="20000"/>
          </a:bodyPr>
          <a:lstStyle/>
          <a:p>
            <a:r>
              <a:rPr lang="en-US" dirty="0"/>
              <a:t>Good chemical, moisture and heat resistance</a:t>
            </a:r>
          </a:p>
          <a:p>
            <a:r>
              <a:rPr lang="en-US" dirty="0"/>
              <a:t>High service temperatures – around 120</a:t>
            </a:r>
            <a:r>
              <a:rPr lang="en-US" baseline="30000" dirty="0"/>
              <a:t>0</a:t>
            </a:r>
            <a:r>
              <a:rPr lang="en-US" dirty="0"/>
              <a:t>C </a:t>
            </a:r>
          </a:p>
          <a:p>
            <a:r>
              <a:rPr lang="en-US" dirty="0"/>
              <a:t>Good surface hardness</a:t>
            </a:r>
          </a:p>
          <a:p>
            <a:r>
              <a:rPr lang="en-US" dirty="0"/>
              <a:t>Outstanding flex life as a ‘hinge’</a:t>
            </a:r>
          </a:p>
          <a:p>
            <a:r>
              <a:rPr lang="en-US" u="sng" dirty="0"/>
              <a:t>Applications:</a:t>
            </a:r>
          </a:p>
          <a:p>
            <a:pPr marL="0" indent="0">
              <a:buNone/>
            </a:pPr>
            <a:r>
              <a:rPr lang="en-US" dirty="0"/>
              <a:t>   Heater duct</a:t>
            </a:r>
          </a:p>
          <a:p>
            <a:pPr marL="0" indent="0">
              <a:buNone/>
            </a:pPr>
            <a:r>
              <a:rPr lang="en-US" dirty="0"/>
              <a:t>   Sterilizable medical devices (Disposable syringes, surgical trays)</a:t>
            </a:r>
          </a:p>
          <a:p>
            <a:pPr marL="0" indent="0">
              <a:buNone/>
            </a:pPr>
            <a:r>
              <a:rPr lang="en-US" dirty="0"/>
              <a:t>   Dishwasher and microwave safe food containers </a:t>
            </a:r>
          </a:p>
          <a:p>
            <a:pPr marL="0" indent="0">
              <a:buNone/>
            </a:pPr>
            <a:r>
              <a:rPr lang="en-US" dirty="0"/>
              <a:t>   Carpet fibers, ropes</a:t>
            </a:r>
          </a:p>
          <a:p>
            <a:r>
              <a:rPr lang="en-US" u="sng" dirty="0"/>
              <a:t>Disadvantages: </a:t>
            </a:r>
          </a:p>
          <a:p>
            <a:pPr marL="0" indent="0">
              <a:buNone/>
            </a:pPr>
            <a:r>
              <a:rPr lang="en-US" altLang="en-US" dirty="0"/>
              <a:t>   poor UV resistance</a:t>
            </a:r>
          </a:p>
          <a:p>
            <a:pPr marL="0" indent="0">
              <a:buNone/>
            </a:pPr>
            <a:r>
              <a:rPr lang="en-US" altLang="en-US" dirty="0"/>
              <a:t>   </a:t>
            </a:r>
          </a:p>
          <a:p>
            <a:pPr marL="0" indent="0">
              <a:buNone/>
            </a:pPr>
            <a:endParaRPr lang="en-US" dirty="0"/>
          </a:p>
          <a:p>
            <a:endParaRPr lang="en-US" dirty="0"/>
          </a:p>
          <a:p>
            <a:pPr marL="0" indent="0">
              <a:buNone/>
            </a:pPr>
            <a:endParaRPr lang="en-US" dirty="0"/>
          </a:p>
          <a:p>
            <a:endParaRPr lang="en-US" dirty="0"/>
          </a:p>
        </p:txBody>
      </p:sp>
      <p:sp>
        <p:nvSpPr>
          <p:cNvPr id="4" name="Title 1">
            <a:extLst>
              <a:ext uri="{FF2B5EF4-FFF2-40B4-BE49-F238E27FC236}">
                <a16:creationId xmlns:a16="http://schemas.microsoft.com/office/drawing/2014/main" id="{2E58F432-B214-F87C-1F73-2948016F1FC4}"/>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PP</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4098" name="Picture 2" descr="Living Hinge Design - The Ultimate Guide - RevPart">
            <a:extLst>
              <a:ext uri="{FF2B5EF4-FFF2-40B4-BE49-F238E27FC236}">
                <a16:creationId xmlns:a16="http://schemas.microsoft.com/office/drawing/2014/main" id="{E1C78417-595F-C1B8-EFBA-F2EF26D2C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686" y="1578429"/>
            <a:ext cx="2232642" cy="134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461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0E93C7-1BC9-92EE-F4CA-2683C99C0345}"/>
              </a:ext>
            </a:extLst>
          </p:cNvPr>
          <p:cNvSpPr>
            <a:spLocks noGrp="1"/>
          </p:cNvSpPr>
          <p:nvPr>
            <p:ph idx="1"/>
          </p:nvPr>
        </p:nvSpPr>
        <p:spPr>
          <a:xfrm>
            <a:off x="838200" y="1110343"/>
            <a:ext cx="10515600" cy="5066620"/>
          </a:xfrm>
        </p:spPr>
        <p:txBody>
          <a:bodyPr/>
          <a:lstStyle/>
          <a:p>
            <a:r>
              <a:rPr lang="en-US" dirty="0"/>
              <a:t>Addition polymer</a:t>
            </a:r>
          </a:p>
          <a:p>
            <a:r>
              <a:rPr lang="en-US" dirty="0"/>
              <a:t>Benzene interferes with crystalline formation – making it amorphous</a:t>
            </a:r>
          </a:p>
          <a:p>
            <a:r>
              <a:rPr lang="en-US" dirty="0"/>
              <a:t>Brittleness due to benzene – molecules cannot slide past each other</a:t>
            </a:r>
          </a:p>
          <a:p>
            <a:r>
              <a:rPr lang="en-US" dirty="0"/>
              <a:t>Inflexible at room temperature</a:t>
            </a:r>
          </a:p>
          <a:p>
            <a:r>
              <a:rPr lang="en-US" dirty="0"/>
              <a:t>Clear and rigid polymer</a:t>
            </a:r>
          </a:p>
          <a:p>
            <a:r>
              <a:rPr lang="en-US" dirty="0"/>
              <a:t>Low mold shrinkage </a:t>
            </a:r>
          </a:p>
          <a:p>
            <a:r>
              <a:rPr lang="en-US" dirty="0"/>
              <a:t>Easily bonded with solvents so can be chemically attacked by solvents and oils. </a:t>
            </a:r>
          </a:p>
          <a:p>
            <a:r>
              <a:rPr lang="en-US" dirty="0"/>
              <a:t>Used to produce important copolymers</a:t>
            </a:r>
          </a:p>
          <a:p>
            <a:pPr marL="0" indent="0">
              <a:buNone/>
            </a:pPr>
            <a:endParaRPr lang="en-US" dirty="0"/>
          </a:p>
          <a:p>
            <a:endParaRPr lang="en-US" dirty="0"/>
          </a:p>
        </p:txBody>
      </p:sp>
      <p:sp>
        <p:nvSpPr>
          <p:cNvPr id="4" name="Title 1">
            <a:extLst>
              <a:ext uri="{FF2B5EF4-FFF2-40B4-BE49-F238E27FC236}">
                <a16:creationId xmlns:a16="http://schemas.microsoft.com/office/drawing/2014/main" id="{37A356B2-0AC6-4DB6-ED68-CC2001E3898C}"/>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PS</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1277339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52DCCB-312D-BB67-89FC-6A1F2B7B92F7}"/>
              </a:ext>
            </a:extLst>
          </p:cNvPr>
          <p:cNvSpPr>
            <a:spLocks noGrp="1"/>
          </p:cNvSpPr>
          <p:nvPr>
            <p:ph idx="1"/>
          </p:nvPr>
        </p:nvSpPr>
        <p:spPr>
          <a:xfrm>
            <a:off x="838200" y="1253331"/>
            <a:ext cx="10515600" cy="4351338"/>
          </a:xfrm>
        </p:spPr>
        <p:txBody>
          <a:bodyPr/>
          <a:lstStyle/>
          <a:p>
            <a:r>
              <a:rPr lang="en-US" dirty="0"/>
              <a:t>Disposable eating ware: cups, forks, plates</a:t>
            </a:r>
          </a:p>
          <a:p>
            <a:r>
              <a:rPr lang="en-US" dirty="0" err="1"/>
              <a:t>Thermocol</a:t>
            </a:r>
            <a:r>
              <a:rPr lang="en-US" dirty="0"/>
              <a:t> (Expanded polystyrene) : packaging, insulation</a:t>
            </a:r>
          </a:p>
        </p:txBody>
      </p:sp>
      <p:sp>
        <p:nvSpPr>
          <p:cNvPr id="4" name="Title 1">
            <a:extLst>
              <a:ext uri="{FF2B5EF4-FFF2-40B4-BE49-F238E27FC236}">
                <a16:creationId xmlns:a16="http://schemas.microsoft.com/office/drawing/2014/main" id="{2DE9C506-4CC9-6A5F-804F-87AD2EF4C6F5}"/>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Applications of PS </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1028" name="Picture 4">
            <a:extLst>
              <a:ext uri="{FF2B5EF4-FFF2-40B4-BE49-F238E27FC236}">
                <a16:creationId xmlns:a16="http://schemas.microsoft.com/office/drawing/2014/main" id="{11140270-7BF9-4A49-E6B8-790B17F20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886" y="3280369"/>
            <a:ext cx="5181600" cy="329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009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90EA8-CA2B-9F19-4F4D-93266B9047EF}"/>
              </a:ext>
            </a:extLst>
          </p:cNvPr>
          <p:cNvSpPr>
            <a:spLocks noGrp="1"/>
          </p:cNvSpPr>
          <p:nvPr>
            <p:ph idx="1"/>
          </p:nvPr>
        </p:nvSpPr>
        <p:spPr>
          <a:xfrm>
            <a:off x="1317171" y="990600"/>
            <a:ext cx="10515600" cy="5044849"/>
          </a:xfrm>
        </p:spPr>
        <p:txBody>
          <a:bodyPr/>
          <a:lstStyle/>
          <a:p>
            <a:r>
              <a:rPr lang="en-US" dirty="0"/>
              <a:t>High Impact Polystyrene</a:t>
            </a:r>
          </a:p>
          <a:p>
            <a:r>
              <a:rPr lang="en-US" dirty="0"/>
              <a:t>Used in packaging : clam shells, cups and lids</a:t>
            </a:r>
          </a:p>
          <a:p>
            <a:r>
              <a:rPr lang="en-US" dirty="0"/>
              <a:t>Copolymerization of styrene with polybutadiene improves impact toughness. </a:t>
            </a:r>
          </a:p>
          <a:p>
            <a:endParaRPr lang="en-US" dirty="0"/>
          </a:p>
        </p:txBody>
      </p:sp>
      <p:sp>
        <p:nvSpPr>
          <p:cNvPr id="4" name="Title 1">
            <a:extLst>
              <a:ext uri="{FF2B5EF4-FFF2-40B4-BE49-F238E27FC236}">
                <a16:creationId xmlns:a16="http://schemas.microsoft.com/office/drawing/2014/main" id="{45DE49A2-5A46-2685-D492-94F733348C44}"/>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HIPS </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6" name="Content Placeholder 5">
            <a:extLst>
              <a:ext uri="{FF2B5EF4-FFF2-40B4-BE49-F238E27FC236}">
                <a16:creationId xmlns:a16="http://schemas.microsoft.com/office/drawing/2014/main" id="{58D9FDCB-CC2D-0C4A-B786-AE5E1DD91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38551" y="3454470"/>
            <a:ext cx="6167437" cy="908050"/>
          </a:xfrm>
          <a:prstGeom prst="rect">
            <a:avLst/>
          </a:prstGeom>
        </p:spPr>
      </p:pic>
      <p:sp>
        <p:nvSpPr>
          <p:cNvPr id="7" name="Title 1">
            <a:extLst>
              <a:ext uri="{FF2B5EF4-FFF2-40B4-BE49-F238E27FC236}">
                <a16:creationId xmlns:a16="http://schemas.microsoft.com/office/drawing/2014/main" id="{2DB1B304-762B-FEF1-4616-60F817D58375}"/>
              </a:ext>
            </a:extLst>
          </p:cNvPr>
          <p:cNvSpPr txBox="1">
            <a:spLocks/>
          </p:cNvSpPr>
          <p:nvPr/>
        </p:nvSpPr>
        <p:spPr bwMode="auto">
          <a:xfrm>
            <a:off x="3402694" y="2737757"/>
            <a:ext cx="2693306"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eaLnBrk="0" fontAlgn="base" hangingPunct="0">
              <a:spcBef>
                <a:spcPct val="0"/>
              </a:spcBef>
              <a:spcAft>
                <a:spcPct val="0"/>
              </a:spcAft>
              <a:defRPr sz="4400">
                <a:solidFill>
                  <a:schemeClr val="tx2"/>
                </a:solidFill>
                <a:latin typeface="Arial" charset="0"/>
              </a:defRPr>
            </a:lvl6pPr>
            <a:lvl7pPr marL="914400" algn="ctr" rtl="0" eaLnBrk="0" fontAlgn="base" hangingPunct="0">
              <a:spcBef>
                <a:spcPct val="0"/>
              </a:spcBef>
              <a:spcAft>
                <a:spcPct val="0"/>
              </a:spcAft>
              <a:defRPr sz="4400">
                <a:solidFill>
                  <a:schemeClr val="tx2"/>
                </a:solidFill>
                <a:latin typeface="Arial" charset="0"/>
              </a:defRPr>
            </a:lvl7pPr>
            <a:lvl8pPr marL="1371600" algn="ctr" rtl="0" eaLnBrk="0" fontAlgn="base" hangingPunct="0">
              <a:spcBef>
                <a:spcPct val="0"/>
              </a:spcBef>
              <a:spcAft>
                <a:spcPct val="0"/>
              </a:spcAft>
              <a:defRPr sz="4400">
                <a:solidFill>
                  <a:schemeClr val="tx2"/>
                </a:solidFill>
                <a:latin typeface="Arial" charset="0"/>
              </a:defRPr>
            </a:lvl8pPr>
            <a:lvl9pPr marL="1828800" algn="ctr" rtl="0" eaLnBrk="0" fontAlgn="base" hangingPunct="0">
              <a:spcBef>
                <a:spcPct val="0"/>
              </a:spcBef>
              <a:spcAft>
                <a:spcPct val="0"/>
              </a:spcAft>
              <a:defRPr sz="4400">
                <a:solidFill>
                  <a:schemeClr val="tx2"/>
                </a:solidFill>
                <a:latin typeface="Arial" charset="0"/>
              </a:defRPr>
            </a:lvl9pPr>
          </a:lstStyle>
          <a:p>
            <a:pPr>
              <a:defRPr/>
            </a:pPr>
            <a:r>
              <a:rPr lang="en-US" sz="2800" kern="0" dirty="0"/>
              <a:t>Polybutadiene </a:t>
            </a:r>
          </a:p>
        </p:txBody>
      </p:sp>
      <p:pic>
        <p:nvPicPr>
          <p:cNvPr id="9" name="Picture 8">
            <a:extLst>
              <a:ext uri="{FF2B5EF4-FFF2-40B4-BE49-F238E27FC236}">
                <a16:creationId xmlns:a16="http://schemas.microsoft.com/office/drawing/2014/main" id="{722CB79E-B5C5-70C2-8241-40F613C01E77}"/>
              </a:ext>
            </a:extLst>
          </p:cNvPr>
          <p:cNvPicPr>
            <a:picLocks noChangeAspect="1"/>
          </p:cNvPicPr>
          <p:nvPr/>
        </p:nvPicPr>
        <p:blipFill>
          <a:blip r:embed="rId3"/>
          <a:stretch>
            <a:fillRect/>
          </a:stretch>
        </p:blipFill>
        <p:spPr>
          <a:xfrm>
            <a:off x="1426030" y="4536238"/>
            <a:ext cx="8567056" cy="1189648"/>
          </a:xfrm>
          <a:prstGeom prst="rect">
            <a:avLst/>
          </a:prstGeom>
        </p:spPr>
      </p:pic>
      <p:sp>
        <p:nvSpPr>
          <p:cNvPr id="2" name="AutoShape 4" descr="M 8 IN Clear Square HIPS OPS 1 Compartment Clamshell &amp; Hinged Container  With Dome Hinged Lid Disposable 8X8 IN 200/Case | Imperial Dade">
            <a:extLst>
              <a:ext uri="{FF2B5EF4-FFF2-40B4-BE49-F238E27FC236}">
                <a16:creationId xmlns:a16="http://schemas.microsoft.com/office/drawing/2014/main" id="{76498F50-B88D-D342-9881-41768D4DA41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M 8 IN Clear Square HIPS OPS 1 Compartment Clamshell &amp; Hinged Container  With Dome Hinged Lid Disposable 8X8 IN 200/Case | Imperial Dade">
            <a:extLst>
              <a:ext uri="{FF2B5EF4-FFF2-40B4-BE49-F238E27FC236}">
                <a16:creationId xmlns:a16="http://schemas.microsoft.com/office/drawing/2014/main" id="{AFB7C0C0-449B-BBC1-CB74-10D0F67650B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9 IN 36 OZ Clear Rectangle HIPS OPS 1 Compartment Clamshell &amp; Hinged  Container With Dome Lid Disposable 9X6X3 IN 200/Case | Imperial Dade">
            <a:extLst>
              <a:ext uri="{FF2B5EF4-FFF2-40B4-BE49-F238E27FC236}">
                <a16:creationId xmlns:a16="http://schemas.microsoft.com/office/drawing/2014/main" id="{6A787254-E105-63FB-22E2-73D374E49E4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9 IN 36 OZ Clear Rectangle HIPS OPS 1 Compartment Clamshell &amp; Hinged  Container With Dome Lid Disposable 9X6X3 IN 200/Case | Imperial Dade">
            <a:extLst>
              <a:ext uri="{FF2B5EF4-FFF2-40B4-BE49-F238E27FC236}">
                <a16:creationId xmlns:a16="http://schemas.microsoft.com/office/drawing/2014/main" id="{C9EB26C2-F537-EFF5-5AF5-512106E8092A}"/>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OPL-400 Square Clamshell Container – Lalo's Place">
            <a:extLst>
              <a:ext uri="{FF2B5EF4-FFF2-40B4-BE49-F238E27FC236}">
                <a16:creationId xmlns:a16="http://schemas.microsoft.com/office/drawing/2014/main" id="{FE61AE72-5D77-CC7C-C3C3-D0D80D58DA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63" t="25538" r="11728" b="27707"/>
          <a:stretch/>
        </p:blipFill>
        <p:spPr bwMode="auto">
          <a:xfrm>
            <a:off x="9884229" y="5740470"/>
            <a:ext cx="2264229" cy="111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657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D1D12B6D-2308-E7D7-E139-E539E89E0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63" t="-1254" b="2"/>
          <a:stretch>
            <a:fillRect/>
          </a:stretch>
        </p:blipFill>
        <p:spPr bwMode="auto">
          <a:xfrm>
            <a:off x="2344739" y="201613"/>
            <a:ext cx="5808662" cy="673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9107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of the polymer chains forming thermoplastics, elastomers, and thermosets. [12]">
            <a:extLst>
              <a:ext uri="{FF2B5EF4-FFF2-40B4-BE49-F238E27FC236}">
                <a16:creationId xmlns:a16="http://schemas.microsoft.com/office/drawing/2014/main" id="{7CC3CDD1-3584-8347-C9B3-E0704A21D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280" y="1229361"/>
            <a:ext cx="922528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760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5E42E8-ACF3-8DD1-5CB3-2C1A1FDCE7EA}"/>
              </a:ext>
            </a:extLst>
          </p:cNvPr>
          <p:cNvSpPr>
            <a:spLocks noGrp="1"/>
          </p:cNvSpPr>
          <p:nvPr>
            <p:ph idx="1"/>
          </p:nvPr>
        </p:nvSpPr>
        <p:spPr>
          <a:xfrm>
            <a:off x="1132114" y="2503715"/>
            <a:ext cx="10515600" cy="5044849"/>
          </a:xfrm>
        </p:spPr>
        <p:txBody>
          <a:bodyPr>
            <a:normAutofit/>
          </a:bodyPr>
          <a:lstStyle/>
          <a:p>
            <a:r>
              <a:rPr lang="en-US" sz="2400" dirty="0"/>
              <a:t>Acrylic type material</a:t>
            </a:r>
          </a:p>
          <a:p>
            <a:r>
              <a:rPr lang="en-US" sz="2400" dirty="0"/>
              <a:t>Molecular chains are forced into stiff, rodlike structures due to highly electronegative nitrile group on every other C atom which exerts mutual electrical repulsion. </a:t>
            </a:r>
          </a:p>
          <a:p>
            <a:r>
              <a:rPr lang="en-US" sz="2400" dirty="0"/>
              <a:t>Regularity of rodlike structures allows them to orient themselves to produce strong fibers by H-bonding between polymer chains. As a result, acrylonitrile is used in the form of fibers because of properties like high Strength and good resistance to moisture and solvents (chemical stability).</a:t>
            </a:r>
          </a:p>
          <a:p>
            <a:r>
              <a:rPr lang="en-US" sz="2400" dirty="0"/>
              <a:t>Applications: Used in fiber form for applications such as blankets and sweaters. Also, used as a comonomer in SAN (Styrene-Acrylonitrile) and ABS copolymers. </a:t>
            </a:r>
          </a:p>
        </p:txBody>
      </p:sp>
      <p:sp>
        <p:nvSpPr>
          <p:cNvPr id="4" name="Title 1">
            <a:extLst>
              <a:ext uri="{FF2B5EF4-FFF2-40B4-BE49-F238E27FC236}">
                <a16:creationId xmlns:a16="http://schemas.microsoft.com/office/drawing/2014/main" id="{A70C6202-D3BA-F706-9D30-10AA6A8701D9}"/>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Polyacrylonitrile (PAN) </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6" name="Picture 5">
            <a:extLst>
              <a:ext uri="{FF2B5EF4-FFF2-40B4-BE49-F238E27FC236}">
                <a16:creationId xmlns:a16="http://schemas.microsoft.com/office/drawing/2014/main" id="{3E8771D1-13F5-9C66-EC29-5FD96FAB6376}"/>
              </a:ext>
            </a:extLst>
          </p:cNvPr>
          <p:cNvPicPr>
            <a:picLocks noChangeAspect="1"/>
          </p:cNvPicPr>
          <p:nvPr/>
        </p:nvPicPr>
        <p:blipFill>
          <a:blip r:embed="rId2"/>
          <a:stretch>
            <a:fillRect/>
          </a:stretch>
        </p:blipFill>
        <p:spPr>
          <a:xfrm>
            <a:off x="4713514" y="838201"/>
            <a:ext cx="2068286" cy="1528718"/>
          </a:xfrm>
          <a:prstGeom prst="rect">
            <a:avLst/>
          </a:prstGeom>
        </p:spPr>
      </p:pic>
    </p:spTree>
    <p:extLst>
      <p:ext uri="{BB962C8B-B14F-4D97-AF65-F5344CB8AC3E}">
        <p14:creationId xmlns:p14="http://schemas.microsoft.com/office/powerpoint/2010/main" val="2592061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365EF0-59A9-C319-28B5-EE6F0203C3E9}"/>
              </a:ext>
            </a:extLst>
          </p:cNvPr>
          <p:cNvPicPr>
            <a:picLocks noChangeAspect="1"/>
          </p:cNvPicPr>
          <p:nvPr/>
        </p:nvPicPr>
        <p:blipFill>
          <a:blip r:embed="rId2"/>
          <a:stretch>
            <a:fillRect/>
          </a:stretch>
        </p:blipFill>
        <p:spPr>
          <a:xfrm>
            <a:off x="2079563" y="870856"/>
            <a:ext cx="6629008" cy="2340429"/>
          </a:xfrm>
          <a:prstGeom prst="rect">
            <a:avLst/>
          </a:prstGeom>
        </p:spPr>
      </p:pic>
      <p:sp>
        <p:nvSpPr>
          <p:cNvPr id="8" name="Title 1">
            <a:extLst>
              <a:ext uri="{FF2B5EF4-FFF2-40B4-BE49-F238E27FC236}">
                <a16:creationId xmlns:a16="http://schemas.microsoft.com/office/drawing/2014/main" id="{3126853E-9CEA-7B8A-FFDD-64185F089B5C}"/>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ABS </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2" name="Picture 1">
            <a:extLst>
              <a:ext uri="{FF2B5EF4-FFF2-40B4-BE49-F238E27FC236}">
                <a16:creationId xmlns:a16="http://schemas.microsoft.com/office/drawing/2014/main" id="{B1633324-19BB-CEC8-58A6-A52F7D8950E1}"/>
              </a:ext>
            </a:extLst>
          </p:cNvPr>
          <p:cNvPicPr>
            <a:picLocks noChangeAspect="1"/>
          </p:cNvPicPr>
          <p:nvPr/>
        </p:nvPicPr>
        <p:blipFill>
          <a:blip r:embed="rId3"/>
          <a:stretch>
            <a:fillRect/>
          </a:stretch>
        </p:blipFill>
        <p:spPr>
          <a:xfrm>
            <a:off x="2079563" y="3646715"/>
            <a:ext cx="7173294" cy="1835177"/>
          </a:xfrm>
          <a:prstGeom prst="rect">
            <a:avLst/>
          </a:prstGeom>
        </p:spPr>
      </p:pic>
      <p:sp>
        <p:nvSpPr>
          <p:cNvPr id="4" name="TextBox 3">
            <a:extLst>
              <a:ext uri="{FF2B5EF4-FFF2-40B4-BE49-F238E27FC236}">
                <a16:creationId xmlns:a16="http://schemas.microsoft.com/office/drawing/2014/main" id="{BF4AD71C-FF1F-CD56-8ACC-46A2A379DAB6}"/>
              </a:ext>
            </a:extLst>
          </p:cNvPr>
          <p:cNvSpPr txBox="1"/>
          <p:nvPr/>
        </p:nvSpPr>
        <p:spPr>
          <a:xfrm>
            <a:off x="1611086" y="5794607"/>
            <a:ext cx="9056914" cy="646331"/>
          </a:xfrm>
          <a:prstGeom prst="rect">
            <a:avLst/>
          </a:prstGeom>
          <a:noFill/>
        </p:spPr>
        <p:txBody>
          <a:bodyPr wrap="square">
            <a:spAutoFit/>
          </a:bodyPr>
          <a:lstStyle/>
          <a:p>
            <a:r>
              <a:rPr lang="en-US" dirty="0"/>
              <a:t>Copolymerization produces the polymer ABS, which is really made up of two copolymers, SAN and BS, grafted together.</a:t>
            </a:r>
          </a:p>
        </p:txBody>
      </p:sp>
    </p:spTree>
    <p:extLst>
      <p:ext uri="{BB962C8B-B14F-4D97-AF65-F5344CB8AC3E}">
        <p14:creationId xmlns:p14="http://schemas.microsoft.com/office/powerpoint/2010/main" val="3223547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C81428-A268-3878-ABE8-9C1138607334}"/>
              </a:ext>
            </a:extLst>
          </p:cNvPr>
          <p:cNvSpPr txBox="1"/>
          <p:nvPr/>
        </p:nvSpPr>
        <p:spPr>
          <a:xfrm>
            <a:off x="1741714" y="1513114"/>
            <a:ext cx="8926286" cy="3754874"/>
          </a:xfrm>
          <a:prstGeom prst="rect">
            <a:avLst/>
          </a:prstGeom>
          <a:noFill/>
        </p:spPr>
        <p:txBody>
          <a:bodyPr wrap="square" rtlCol="0">
            <a:spAutoFit/>
          </a:bodyPr>
          <a:lstStyle/>
          <a:p>
            <a:pPr marL="285750" indent="-285750">
              <a:buFont typeface="Arial" panose="020B0604020202020204" pitchFamily="34" charset="0"/>
              <a:buChar char="•"/>
            </a:pPr>
            <a:r>
              <a:rPr lang="en-US" sz="2000" dirty="0"/>
              <a:t>Noted for engineering properties such as good impact and mechanical strength </a:t>
            </a:r>
          </a:p>
          <a:p>
            <a:pPr marL="285750" indent="-285750">
              <a:buFont typeface="Arial" panose="020B0604020202020204" pitchFamily="34" charset="0"/>
              <a:buChar char="•"/>
            </a:pPr>
            <a:r>
              <a:rPr lang="en-US" altLang="en-US" sz="2000" dirty="0">
                <a:solidFill>
                  <a:schemeClr val="hlink"/>
                </a:solidFill>
              </a:rPr>
              <a:t>Acrylonitrile</a:t>
            </a:r>
            <a:r>
              <a:rPr lang="en-US" altLang="en-US" sz="2000" dirty="0"/>
              <a:t> - heat resistance, weather resistance</a:t>
            </a:r>
          </a:p>
          <a:p>
            <a:pPr marL="285750" indent="-285750">
              <a:buFont typeface="Arial" panose="020B0604020202020204" pitchFamily="34" charset="0"/>
              <a:buChar char="•"/>
            </a:pPr>
            <a:r>
              <a:rPr lang="en-US" altLang="en-US" sz="2000" dirty="0">
                <a:solidFill>
                  <a:schemeClr val="hlink"/>
                </a:solidFill>
              </a:rPr>
              <a:t>Butadiene</a:t>
            </a:r>
            <a:r>
              <a:rPr lang="en-US" altLang="en-US" sz="2000" dirty="0"/>
              <a:t> - toughness</a:t>
            </a:r>
          </a:p>
          <a:p>
            <a:pPr marL="285750" indent="-285750">
              <a:buFont typeface="Arial" panose="020B0604020202020204" pitchFamily="34" charset="0"/>
              <a:buChar char="•"/>
            </a:pPr>
            <a:r>
              <a:rPr lang="en-US" altLang="en-US" sz="2000" dirty="0">
                <a:solidFill>
                  <a:schemeClr val="hlink"/>
                </a:solidFill>
              </a:rPr>
              <a:t>Styrene</a:t>
            </a:r>
            <a:r>
              <a:rPr lang="en-US" altLang="en-US" sz="2000" dirty="0"/>
              <a:t> - rigid, high gloss, low cost.</a:t>
            </a:r>
          </a:p>
          <a:p>
            <a:endParaRPr lang="en-US" altLang="en-US" sz="2000" dirty="0"/>
          </a:p>
          <a:p>
            <a:r>
              <a:rPr lang="en-US" altLang="en-US" sz="2000" dirty="0"/>
              <a:t>ABS cost ~60% more than PS, but better performance warrants price.</a:t>
            </a:r>
          </a:p>
          <a:p>
            <a:r>
              <a:rPr lang="en-US" altLang="en-US" sz="2000" dirty="0"/>
              <a:t>ABS is opaque and amorphous. </a:t>
            </a:r>
          </a:p>
          <a:p>
            <a:endParaRPr lang="en-US" altLang="en-US" sz="2000" dirty="0"/>
          </a:p>
          <a:p>
            <a:r>
              <a:rPr lang="en-US" altLang="en-US" sz="2000" dirty="0"/>
              <a:t>Applications: The major use for ABS is for pipe and fittings, mainly drain waste and vent pipe in building. Other uses are automotive parts, appliance parts such as refrigerator door liners, computer housings and covers. </a:t>
            </a:r>
          </a:p>
          <a:p>
            <a:pPr marL="285750" indent="-285750">
              <a:buFont typeface="Arial" panose="020B0604020202020204" pitchFamily="34" charset="0"/>
              <a:buChar char="•"/>
            </a:pPr>
            <a:endParaRPr lang="en-US" dirty="0"/>
          </a:p>
        </p:txBody>
      </p:sp>
      <p:sp>
        <p:nvSpPr>
          <p:cNvPr id="8" name="Title 1">
            <a:extLst>
              <a:ext uri="{FF2B5EF4-FFF2-40B4-BE49-F238E27FC236}">
                <a16:creationId xmlns:a16="http://schemas.microsoft.com/office/drawing/2014/main" id="{1FEC29F2-B34D-2243-931F-D11FA5E80313}"/>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ABS </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3074" name="Picture 2" descr="Abs Laptop Panel at Rs 1500/unit in New Delhi | ID: 22627800291">
            <a:extLst>
              <a:ext uri="{FF2B5EF4-FFF2-40B4-BE49-F238E27FC236}">
                <a16:creationId xmlns:a16="http://schemas.microsoft.com/office/drawing/2014/main" id="{7D3A7319-4480-0E09-6A8D-76382DE266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6" t="18981" r="2346" b="15398"/>
          <a:stretch/>
        </p:blipFill>
        <p:spPr bwMode="auto">
          <a:xfrm>
            <a:off x="8934541" y="4622800"/>
            <a:ext cx="3031490" cy="18592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EA7F36-796C-56B2-426C-FE006FB5467A}"/>
              </a:ext>
            </a:extLst>
          </p:cNvPr>
          <p:cNvSpPr txBox="1"/>
          <p:nvPr/>
        </p:nvSpPr>
        <p:spPr>
          <a:xfrm>
            <a:off x="9316720" y="6482080"/>
            <a:ext cx="2458720" cy="369332"/>
          </a:xfrm>
          <a:prstGeom prst="rect">
            <a:avLst/>
          </a:prstGeom>
          <a:noFill/>
        </p:spPr>
        <p:txBody>
          <a:bodyPr wrap="square" rtlCol="0">
            <a:spAutoFit/>
          </a:bodyPr>
          <a:lstStyle/>
          <a:p>
            <a:r>
              <a:rPr lang="en-US" dirty="0"/>
              <a:t>Laptop panel</a:t>
            </a:r>
          </a:p>
        </p:txBody>
      </p:sp>
    </p:spTree>
    <p:extLst>
      <p:ext uri="{BB962C8B-B14F-4D97-AF65-F5344CB8AC3E}">
        <p14:creationId xmlns:p14="http://schemas.microsoft.com/office/powerpoint/2010/main" val="1971907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804DD6-2F65-6751-42A9-4321503EAA55}"/>
              </a:ext>
            </a:extLst>
          </p:cNvPr>
          <p:cNvSpPr>
            <a:spLocks noGrp="1"/>
          </p:cNvSpPr>
          <p:nvPr>
            <p:ph idx="1"/>
          </p:nvPr>
        </p:nvSpPr>
        <p:spPr>
          <a:xfrm>
            <a:off x="751114" y="1219200"/>
            <a:ext cx="10515600" cy="5023077"/>
          </a:xfrm>
        </p:spPr>
        <p:txBody>
          <a:bodyPr>
            <a:normAutofit/>
          </a:bodyPr>
          <a:lstStyle/>
          <a:p>
            <a:r>
              <a:rPr lang="en-US" sz="2400" dirty="0"/>
              <a:t>High temperature thermoplastic</a:t>
            </a:r>
          </a:p>
          <a:p>
            <a:r>
              <a:rPr lang="en-US" sz="2400" dirty="0"/>
              <a:t>Small size of F atom and regularity of atoms in polymer gives a highly dense crystalline material (density range- 2.13 to 2.19 g/cm</a:t>
            </a:r>
            <a:r>
              <a:rPr lang="en-US" sz="2400" baseline="30000" dirty="0"/>
              <a:t>3</a:t>
            </a:r>
            <a:r>
              <a:rPr lang="en-US" sz="2400" dirty="0"/>
              <a:t>)</a:t>
            </a:r>
          </a:p>
          <a:p>
            <a:r>
              <a:rPr lang="en-US" sz="2400" dirty="0"/>
              <a:t>Crystalline melting point of 327</a:t>
            </a:r>
            <a:r>
              <a:rPr lang="en-US" sz="2400" baseline="30000" dirty="0"/>
              <a:t>0</a:t>
            </a:r>
            <a:r>
              <a:rPr lang="en-US" sz="2400" dirty="0"/>
              <a:t>C. </a:t>
            </a:r>
          </a:p>
          <a:p>
            <a:r>
              <a:rPr lang="en-US" sz="2400" dirty="0"/>
              <a:t>PTFE has excellent resistance to chemicals.</a:t>
            </a:r>
          </a:p>
          <a:p>
            <a:r>
              <a:rPr lang="en-US" sz="2400" dirty="0"/>
              <a:t>Impact strength is high but tensile strength is low. Fillers can be used to increase the tensile strength. </a:t>
            </a:r>
          </a:p>
          <a:p>
            <a:r>
              <a:rPr lang="en-US" sz="2400" dirty="0"/>
              <a:t>It is slippery and has a low coefficient of friction</a:t>
            </a:r>
          </a:p>
          <a:p>
            <a:r>
              <a:rPr lang="en-US" sz="2400" dirty="0"/>
              <a:t>Has useful mechanical properties in the temp. range : -200</a:t>
            </a:r>
            <a:r>
              <a:rPr lang="en-US" sz="2400" baseline="30000" dirty="0"/>
              <a:t>0</a:t>
            </a:r>
            <a:r>
              <a:rPr lang="en-US" sz="2400" dirty="0"/>
              <a:t>C to 260</a:t>
            </a:r>
            <a:r>
              <a:rPr lang="en-US" sz="2400" baseline="30000" dirty="0"/>
              <a:t>0</a:t>
            </a:r>
            <a:r>
              <a:rPr lang="en-US" sz="2400" dirty="0"/>
              <a:t>C</a:t>
            </a:r>
          </a:p>
          <a:p>
            <a:r>
              <a:rPr lang="en-US" sz="2400" dirty="0"/>
              <a:t>Disadvantage: Due to high viscosity, it is difficult to process so unconventional processing is done by compressing granules at room temp. at 14 to 69 </a:t>
            </a:r>
            <a:r>
              <a:rPr lang="en-US" sz="2400" dirty="0" err="1"/>
              <a:t>Mpa</a:t>
            </a:r>
            <a:r>
              <a:rPr lang="en-US" sz="2400" dirty="0"/>
              <a:t> and then sintering at 360</a:t>
            </a:r>
            <a:r>
              <a:rPr lang="en-US" sz="2400" baseline="30000" dirty="0"/>
              <a:t>0</a:t>
            </a:r>
            <a:r>
              <a:rPr lang="en-US" sz="2400" dirty="0"/>
              <a:t>C to 380</a:t>
            </a:r>
            <a:r>
              <a:rPr lang="en-US" sz="2400" baseline="30000" dirty="0"/>
              <a:t>0</a:t>
            </a:r>
            <a:r>
              <a:rPr lang="en-US" sz="2400" dirty="0"/>
              <a:t>C. </a:t>
            </a:r>
          </a:p>
        </p:txBody>
      </p:sp>
      <p:sp>
        <p:nvSpPr>
          <p:cNvPr id="4" name="Title 1">
            <a:extLst>
              <a:ext uri="{FF2B5EF4-FFF2-40B4-BE49-F238E27FC236}">
                <a16:creationId xmlns:a16="http://schemas.microsoft.com/office/drawing/2014/main" id="{F12E77EB-3AC1-13C0-2EF4-6C1E927ED082}"/>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PTFE - high temp. thermoplastic </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3227168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4AC0D4-46F4-4854-0C97-9C2AA2C48A13}"/>
              </a:ext>
            </a:extLst>
          </p:cNvPr>
          <p:cNvSpPr>
            <a:spLocks noGrp="1"/>
          </p:cNvSpPr>
          <p:nvPr>
            <p:ph idx="1"/>
          </p:nvPr>
        </p:nvSpPr>
        <p:spPr>
          <a:xfrm>
            <a:off x="838200" y="1110343"/>
            <a:ext cx="10515600" cy="5066620"/>
          </a:xfrm>
        </p:spPr>
        <p:txBody>
          <a:bodyPr/>
          <a:lstStyle/>
          <a:p>
            <a:pPr marL="0" indent="0">
              <a:buNone/>
            </a:pPr>
            <a:r>
              <a:rPr lang="en-US" dirty="0"/>
              <a:t>Applications:</a:t>
            </a:r>
          </a:p>
          <a:p>
            <a:r>
              <a:rPr lang="en-US" dirty="0"/>
              <a:t>Non-stick coatings (low coefficient of friction)</a:t>
            </a:r>
          </a:p>
          <a:p>
            <a:r>
              <a:rPr lang="en-US" dirty="0"/>
              <a:t>Tapes</a:t>
            </a:r>
          </a:p>
          <a:p>
            <a:r>
              <a:rPr lang="en-US" dirty="0"/>
              <a:t>Chemically resistant pipes and pump parts</a:t>
            </a:r>
          </a:p>
          <a:p>
            <a:r>
              <a:rPr lang="en-US" dirty="0"/>
              <a:t>Molded electrical components</a:t>
            </a:r>
          </a:p>
          <a:p>
            <a:r>
              <a:rPr lang="en-US" dirty="0"/>
              <a:t>Low friction bearings</a:t>
            </a:r>
          </a:p>
          <a:p>
            <a:endParaRPr lang="en-US" dirty="0"/>
          </a:p>
          <a:p>
            <a:endParaRPr lang="en-US" dirty="0"/>
          </a:p>
          <a:p>
            <a:pPr marL="0" indent="0">
              <a:buNone/>
            </a:pPr>
            <a:r>
              <a:rPr lang="en-US" dirty="0"/>
              <a:t>A commercial brand: Teflon</a:t>
            </a:r>
          </a:p>
        </p:txBody>
      </p:sp>
      <p:sp>
        <p:nvSpPr>
          <p:cNvPr id="4" name="Title 1">
            <a:extLst>
              <a:ext uri="{FF2B5EF4-FFF2-40B4-BE49-F238E27FC236}">
                <a16:creationId xmlns:a16="http://schemas.microsoft.com/office/drawing/2014/main" id="{E861FD80-4C30-06AC-8816-1488C67D6E50}"/>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PTFE </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1026" name="Picture 2" descr="PTFE Materials commonly used in packaging and sealing | CS Hyde Comp">
            <a:extLst>
              <a:ext uri="{FF2B5EF4-FFF2-40B4-BE49-F238E27FC236}">
                <a16:creationId xmlns:a16="http://schemas.microsoft.com/office/drawing/2014/main" id="{2CD86ECB-FCB7-4AC0-9237-D5CB37E8E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078" y="1110343"/>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flon Coating - Applications - PTFE Non-Stick Coatings - Deco Industrial  Protective Coatings - Protective Coatings">
            <a:extLst>
              <a:ext uri="{FF2B5EF4-FFF2-40B4-BE49-F238E27FC236}">
                <a16:creationId xmlns:a16="http://schemas.microsoft.com/office/drawing/2014/main" id="{818504BF-E7F0-62F3-B4FD-BCCE5B323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1886" y="3254488"/>
            <a:ext cx="3135086" cy="2683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590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5587FD-98BE-F7CC-B59C-6A96F048E887}"/>
              </a:ext>
            </a:extLst>
          </p:cNvPr>
          <p:cNvSpPr>
            <a:spLocks/>
          </p:cNvSpPr>
          <p:nvPr/>
        </p:nvSpPr>
        <p:spPr bwMode="auto">
          <a:xfrm>
            <a:off x="990600" y="0"/>
            <a:ext cx="96774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Polymethyl methacrylate</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10" name="Picture 9">
            <a:extLst>
              <a:ext uri="{FF2B5EF4-FFF2-40B4-BE49-F238E27FC236}">
                <a16:creationId xmlns:a16="http://schemas.microsoft.com/office/drawing/2014/main" id="{1CBBF708-FBBE-908B-C050-2A9E71B542DF}"/>
              </a:ext>
            </a:extLst>
          </p:cNvPr>
          <p:cNvPicPr>
            <a:picLocks noChangeAspect="1"/>
          </p:cNvPicPr>
          <p:nvPr/>
        </p:nvPicPr>
        <p:blipFill rotWithShape="1">
          <a:blip r:embed="rId2"/>
          <a:srcRect r="48561"/>
          <a:stretch/>
        </p:blipFill>
        <p:spPr>
          <a:xfrm>
            <a:off x="9329057" y="1090627"/>
            <a:ext cx="2427513" cy="2338373"/>
          </a:xfrm>
          <a:prstGeom prst="rect">
            <a:avLst/>
          </a:prstGeom>
        </p:spPr>
      </p:pic>
      <p:sp>
        <p:nvSpPr>
          <p:cNvPr id="2" name="TextBox 1">
            <a:extLst>
              <a:ext uri="{FF2B5EF4-FFF2-40B4-BE49-F238E27FC236}">
                <a16:creationId xmlns:a16="http://schemas.microsoft.com/office/drawing/2014/main" id="{D57DBB6B-B9B2-1127-7630-D771AEE5D519}"/>
              </a:ext>
            </a:extLst>
          </p:cNvPr>
          <p:cNvSpPr txBox="1"/>
          <p:nvPr/>
        </p:nvSpPr>
        <p:spPr>
          <a:xfrm>
            <a:off x="1066800" y="881743"/>
            <a:ext cx="776151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PMMA is the most important material of the group of thermoplastics known as acrylics</a:t>
            </a:r>
          </a:p>
          <a:p>
            <a:pPr marL="285750" indent="-285750">
              <a:buFont typeface="Arial" panose="020B0604020202020204" pitchFamily="34" charset="0"/>
              <a:buChar char="•"/>
            </a:pPr>
            <a:r>
              <a:rPr lang="en-US" dirty="0"/>
              <a:t>It is a hard, rigid transparent thermoplastic which has good outdoor weatherability and is more impact resistant than glass. </a:t>
            </a:r>
          </a:p>
          <a:p>
            <a:endParaRPr lang="en-US" dirty="0"/>
          </a:p>
          <a:p>
            <a:r>
              <a:rPr lang="en-US" dirty="0"/>
              <a:t>Structure and properties :</a:t>
            </a:r>
          </a:p>
          <a:p>
            <a:pPr marL="285750" indent="-285750">
              <a:buFont typeface="Arial" panose="020B0604020202020204" pitchFamily="34" charset="0"/>
              <a:buChar char="•"/>
            </a:pPr>
            <a:r>
              <a:rPr lang="en-US" dirty="0"/>
              <a:t>Methyl and methacrylate groups on every other carbon atom of the main chain provides considerable steric hindrance and thus makes PMMA rigid and relatively strong. </a:t>
            </a:r>
          </a:p>
          <a:p>
            <a:endParaRPr lang="en-US" dirty="0"/>
          </a:p>
          <a:p>
            <a:r>
              <a:rPr lang="en-US" dirty="0"/>
              <a:t>Advantages : </a:t>
            </a:r>
          </a:p>
          <a:p>
            <a:pPr marL="285750" indent="-285750">
              <a:buFont typeface="Arial" panose="020B0604020202020204" pitchFamily="34" charset="0"/>
              <a:buChar char="•"/>
            </a:pPr>
            <a:r>
              <a:rPr lang="en-US" dirty="0"/>
              <a:t>UV resistant </a:t>
            </a:r>
          </a:p>
          <a:p>
            <a:pPr marL="285750" indent="-285750">
              <a:buFont typeface="Arial" panose="020B0604020202020204" pitchFamily="34" charset="0"/>
              <a:buChar char="•"/>
            </a:pPr>
            <a:r>
              <a:rPr lang="en-US" dirty="0"/>
              <a:t>Good impact strength </a:t>
            </a:r>
          </a:p>
          <a:p>
            <a:pPr marL="285750" indent="-285750">
              <a:buFont typeface="Arial" panose="020B0604020202020204" pitchFamily="34" charset="0"/>
              <a:buChar char="•"/>
            </a:pPr>
            <a:r>
              <a:rPr lang="en-US" dirty="0"/>
              <a:t>Crystal clear and has high transparency to visible light</a:t>
            </a:r>
          </a:p>
          <a:p>
            <a:endParaRPr lang="en-US" dirty="0"/>
          </a:p>
          <a:p>
            <a:r>
              <a:rPr lang="en-US" dirty="0"/>
              <a:t>Disadvantages: </a:t>
            </a:r>
          </a:p>
          <a:p>
            <a:pPr marL="285750" indent="-285750">
              <a:buFont typeface="Arial" panose="020B0604020202020204" pitchFamily="34" charset="0"/>
              <a:buChar char="•"/>
            </a:pPr>
            <a:r>
              <a:rPr lang="en-US" dirty="0"/>
              <a:t>Brittle</a:t>
            </a:r>
          </a:p>
          <a:p>
            <a:pPr marL="285750" indent="-285750">
              <a:buFont typeface="Arial" panose="020B0604020202020204" pitchFamily="34" charset="0"/>
              <a:buChar char="•"/>
            </a:pPr>
            <a:r>
              <a:rPr lang="en-US" dirty="0"/>
              <a:t>Poor solvent resistance  </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65705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B1707-2BEB-3E5F-C12B-F2B24C0762A4}"/>
              </a:ext>
            </a:extLst>
          </p:cNvPr>
          <p:cNvSpPr>
            <a:spLocks noGrp="1"/>
          </p:cNvSpPr>
          <p:nvPr>
            <p:ph idx="1"/>
          </p:nvPr>
        </p:nvSpPr>
        <p:spPr>
          <a:xfrm>
            <a:off x="1425374" y="1012371"/>
            <a:ext cx="9928426" cy="5164592"/>
          </a:xfrm>
        </p:spPr>
        <p:txBody>
          <a:bodyPr/>
          <a:lstStyle/>
          <a:p>
            <a:r>
              <a:rPr lang="en-US" dirty="0"/>
              <a:t>Applications: Skylights, windows, windshield</a:t>
            </a:r>
          </a:p>
          <a:p>
            <a:r>
              <a:rPr lang="en-US" dirty="0"/>
              <a:t>hard contact lenses</a:t>
            </a:r>
          </a:p>
          <a:p>
            <a:r>
              <a:rPr lang="en-US" dirty="0"/>
              <a:t>Protective goggles</a:t>
            </a:r>
          </a:p>
          <a:p>
            <a:r>
              <a:rPr lang="en-US" dirty="0"/>
              <a:t>Auto taillight lenses </a:t>
            </a:r>
          </a:p>
        </p:txBody>
      </p:sp>
      <p:sp>
        <p:nvSpPr>
          <p:cNvPr id="7" name="Title 1">
            <a:extLst>
              <a:ext uri="{FF2B5EF4-FFF2-40B4-BE49-F238E27FC236}">
                <a16:creationId xmlns:a16="http://schemas.microsoft.com/office/drawing/2014/main" id="{80F1190F-9B74-A891-3AD5-2CD81C7FCCFB}"/>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Polymethyl methacrylate</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1026" name="Picture 2" descr="Skylight - Wikipedia">
            <a:extLst>
              <a:ext uri="{FF2B5EF4-FFF2-40B4-BE49-F238E27FC236}">
                <a16:creationId xmlns:a16="http://schemas.microsoft.com/office/drawing/2014/main" id="{9647F371-2E9F-FE67-74B8-22A2B538E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9968" y="1373209"/>
            <a:ext cx="3331031" cy="21553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spoke Skylight Manufacturer">
            <a:extLst>
              <a:ext uri="{FF2B5EF4-FFF2-40B4-BE49-F238E27FC236}">
                <a16:creationId xmlns:a16="http://schemas.microsoft.com/office/drawing/2014/main" id="{282F5648-A99E-4F62-2E13-1C0A40968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627" y="3672858"/>
            <a:ext cx="3820886" cy="24928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BE12B3-C768-EBB3-7BB0-47C019B68B03}"/>
              </a:ext>
            </a:extLst>
          </p:cNvPr>
          <p:cNvSpPr txBox="1"/>
          <p:nvPr/>
        </p:nvSpPr>
        <p:spPr>
          <a:xfrm>
            <a:off x="8479968" y="6309965"/>
            <a:ext cx="1926771" cy="369332"/>
          </a:xfrm>
          <a:prstGeom prst="rect">
            <a:avLst/>
          </a:prstGeom>
          <a:noFill/>
        </p:spPr>
        <p:txBody>
          <a:bodyPr wrap="square" rtlCol="0">
            <a:spAutoFit/>
          </a:bodyPr>
          <a:lstStyle/>
          <a:p>
            <a:r>
              <a:rPr lang="en-US" dirty="0"/>
              <a:t>skylight</a:t>
            </a:r>
          </a:p>
        </p:txBody>
      </p:sp>
      <p:pic>
        <p:nvPicPr>
          <p:cNvPr id="1032" name="Picture 8" descr="Importance of Windshield in Car | AIS Windshield Experts">
            <a:extLst>
              <a:ext uri="{FF2B5EF4-FFF2-40B4-BE49-F238E27FC236}">
                <a16:creationId xmlns:a16="http://schemas.microsoft.com/office/drawing/2014/main" id="{C9406516-C943-64A1-00DA-27A7E80D7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175" y="3750635"/>
            <a:ext cx="3320143" cy="24928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7954BEB-DF09-1133-95F0-50E667EBB93E}"/>
              </a:ext>
            </a:extLst>
          </p:cNvPr>
          <p:cNvSpPr txBox="1"/>
          <p:nvPr/>
        </p:nvSpPr>
        <p:spPr>
          <a:xfrm>
            <a:off x="968175" y="6374748"/>
            <a:ext cx="3505854" cy="369332"/>
          </a:xfrm>
          <a:prstGeom prst="rect">
            <a:avLst/>
          </a:prstGeom>
          <a:noFill/>
        </p:spPr>
        <p:txBody>
          <a:bodyPr wrap="square" rtlCol="0">
            <a:spAutoFit/>
          </a:bodyPr>
          <a:lstStyle/>
          <a:p>
            <a:r>
              <a:rPr lang="en-US" dirty="0"/>
              <a:t>windshield</a:t>
            </a:r>
          </a:p>
        </p:txBody>
      </p:sp>
    </p:spTree>
    <p:extLst>
      <p:ext uri="{BB962C8B-B14F-4D97-AF65-F5344CB8AC3E}">
        <p14:creationId xmlns:p14="http://schemas.microsoft.com/office/powerpoint/2010/main" val="4244255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1B6EE9-6D2D-AFBF-AB74-381138C91D39}"/>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Engineering plastics </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
        <p:nvSpPr>
          <p:cNvPr id="8" name="TextBox 7">
            <a:extLst>
              <a:ext uri="{FF2B5EF4-FFF2-40B4-BE49-F238E27FC236}">
                <a16:creationId xmlns:a16="http://schemas.microsoft.com/office/drawing/2014/main" id="{1B74AC35-6C43-3807-058E-BBD4012EC0AC}"/>
              </a:ext>
            </a:extLst>
          </p:cNvPr>
          <p:cNvSpPr txBox="1"/>
          <p:nvPr/>
        </p:nvSpPr>
        <p:spPr>
          <a:xfrm>
            <a:off x="1524000" y="2914081"/>
            <a:ext cx="7652657" cy="2308324"/>
          </a:xfrm>
          <a:prstGeom prst="rect">
            <a:avLst/>
          </a:prstGeom>
          <a:noFill/>
        </p:spPr>
        <p:txBody>
          <a:bodyPr wrap="square">
            <a:spAutoFit/>
          </a:bodyPr>
          <a:lstStyle/>
          <a:p>
            <a:pPr eaLnBrk="1" hangingPunct="1"/>
            <a:r>
              <a:rPr lang="en-US" altLang="en-US" dirty="0"/>
              <a:t>Some general properties are as follows: </a:t>
            </a:r>
          </a:p>
          <a:p>
            <a:pPr eaLnBrk="1" hangingPunct="1"/>
            <a:endParaRPr lang="en-US" altLang="en-US" b="1" u="sng" dirty="0">
              <a:solidFill>
                <a:srgbClr val="FF0000"/>
              </a:solidFill>
            </a:endParaRPr>
          </a:p>
          <a:p>
            <a:pPr eaLnBrk="1" hangingPunct="1"/>
            <a:r>
              <a:rPr lang="en-US" altLang="en-US" b="1" u="sng" dirty="0"/>
              <a:t>High strength</a:t>
            </a:r>
            <a:r>
              <a:rPr lang="en-US" altLang="en-US" dirty="0"/>
              <a:t> to weight ratio </a:t>
            </a:r>
          </a:p>
          <a:p>
            <a:pPr eaLnBrk="1" hangingPunct="1"/>
            <a:endParaRPr lang="en-US" altLang="en-US" dirty="0"/>
          </a:p>
          <a:p>
            <a:pPr eaLnBrk="1" hangingPunct="1"/>
            <a:r>
              <a:rPr lang="en-US" altLang="en-US" dirty="0"/>
              <a:t>Retains stiffness at high temps	</a:t>
            </a:r>
          </a:p>
          <a:p>
            <a:pPr eaLnBrk="1" hangingPunct="1"/>
            <a:r>
              <a:rPr lang="en-US" altLang="en-US" dirty="0"/>
              <a:t>(high </a:t>
            </a:r>
            <a:r>
              <a:rPr lang="en-US" altLang="en-US" b="1" u="sng" dirty="0"/>
              <a:t>heat deflection temperature</a:t>
            </a:r>
            <a:r>
              <a:rPr lang="en-US" altLang="en-US" dirty="0"/>
              <a:t>, HDT)</a:t>
            </a:r>
          </a:p>
          <a:p>
            <a:pPr eaLnBrk="1" hangingPunct="1"/>
            <a:endParaRPr lang="en-US" altLang="en-US" dirty="0"/>
          </a:p>
          <a:p>
            <a:pPr eaLnBrk="1" hangingPunct="1"/>
            <a:r>
              <a:rPr lang="en-US" altLang="en-US" dirty="0"/>
              <a:t>They have good corrosion resistance to many environments.</a:t>
            </a:r>
          </a:p>
        </p:txBody>
      </p:sp>
      <p:sp>
        <p:nvSpPr>
          <p:cNvPr id="10" name="TextBox 9">
            <a:extLst>
              <a:ext uri="{FF2B5EF4-FFF2-40B4-BE49-F238E27FC236}">
                <a16:creationId xmlns:a16="http://schemas.microsoft.com/office/drawing/2014/main" id="{AC74B44F-1827-9A0E-E66D-1623F60C0A07}"/>
              </a:ext>
            </a:extLst>
          </p:cNvPr>
          <p:cNvSpPr txBox="1"/>
          <p:nvPr/>
        </p:nvSpPr>
        <p:spPr>
          <a:xfrm>
            <a:off x="1524000" y="1212894"/>
            <a:ext cx="9220200" cy="1477328"/>
          </a:xfrm>
          <a:prstGeom prst="rect">
            <a:avLst/>
          </a:prstGeom>
          <a:noFill/>
        </p:spPr>
        <p:txBody>
          <a:bodyPr wrap="square">
            <a:spAutoFit/>
          </a:bodyPr>
          <a:lstStyle/>
          <a:p>
            <a:r>
              <a:rPr lang="en-US" dirty="0"/>
              <a:t>Engineering polymers are designed to give improved strength or better performance at elevated temperatures. These materials are produced in relatively small quantities and often are expensive. For most of them the maximum-use temperature is 260</a:t>
            </a:r>
            <a:r>
              <a:rPr lang="en-US" baseline="30000" dirty="0"/>
              <a:t>0</a:t>
            </a:r>
            <a:r>
              <a:rPr lang="en-US" dirty="0"/>
              <a:t>C; others—usually in a fiber form—have strengths that are greater than that of steel.</a:t>
            </a:r>
          </a:p>
          <a:p>
            <a:endParaRPr lang="en-US" dirty="0"/>
          </a:p>
        </p:txBody>
      </p:sp>
    </p:spTree>
    <p:extLst>
      <p:ext uri="{BB962C8B-B14F-4D97-AF65-F5344CB8AC3E}">
        <p14:creationId xmlns:p14="http://schemas.microsoft.com/office/powerpoint/2010/main" val="124194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3015C0-C9A9-F512-E6C3-B4CCF6FA3992}"/>
              </a:ext>
            </a:extLst>
          </p:cNvPr>
          <p:cNvPicPr>
            <a:picLocks noChangeAspect="1"/>
          </p:cNvPicPr>
          <p:nvPr/>
        </p:nvPicPr>
        <p:blipFill rotWithShape="1">
          <a:blip r:embed="rId2"/>
          <a:srcRect b="51704"/>
          <a:stretch/>
        </p:blipFill>
        <p:spPr>
          <a:xfrm>
            <a:off x="1549400" y="868810"/>
            <a:ext cx="9093200" cy="4424550"/>
          </a:xfrm>
          <a:prstGeom prst="rect">
            <a:avLst/>
          </a:prstGeom>
        </p:spPr>
      </p:pic>
      <p:sp>
        <p:nvSpPr>
          <p:cNvPr id="6" name="Title 1">
            <a:extLst>
              <a:ext uri="{FF2B5EF4-FFF2-40B4-BE49-F238E27FC236}">
                <a16:creationId xmlns:a16="http://schemas.microsoft.com/office/drawing/2014/main" id="{3D620383-60A8-254A-0E51-393176149751}"/>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Engineering</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thermoplastics</a:t>
            </a:r>
          </a:p>
        </p:txBody>
      </p:sp>
      <p:grpSp>
        <p:nvGrpSpPr>
          <p:cNvPr id="7" name="Group 6">
            <a:extLst>
              <a:ext uri="{FF2B5EF4-FFF2-40B4-BE49-F238E27FC236}">
                <a16:creationId xmlns:a16="http://schemas.microsoft.com/office/drawing/2014/main" id="{07F75B41-D12B-4696-D963-623224EBF008}"/>
              </a:ext>
            </a:extLst>
          </p:cNvPr>
          <p:cNvGrpSpPr>
            <a:grpSpLocks/>
          </p:cNvGrpSpPr>
          <p:nvPr/>
        </p:nvGrpSpPr>
        <p:grpSpPr bwMode="auto">
          <a:xfrm>
            <a:off x="1427480" y="5865074"/>
            <a:ext cx="9144000" cy="992926"/>
            <a:chOff x="0" y="5638800"/>
            <a:chExt cx="9144000" cy="1219200"/>
          </a:xfrm>
        </p:grpSpPr>
        <p:pic>
          <p:nvPicPr>
            <p:cNvPr id="8" name="Picture 5">
              <a:extLst>
                <a:ext uri="{FF2B5EF4-FFF2-40B4-BE49-F238E27FC236}">
                  <a16:creationId xmlns:a16="http://schemas.microsoft.com/office/drawing/2014/main" id="{F4B9CD5F-96F7-CDD6-2A2A-2C922ED13F7E}"/>
                </a:ext>
              </a:extLst>
            </p:cNvPr>
            <p:cNvPicPr>
              <a:picLocks noChangeAspect="1" noChangeArrowheads="1"/>
            </p:cNvPicPr>
            <p:nvPr/>
          </p:nvPicPr>
          <p:blipFill>
            <a:blip r:embed="rId3"/>
            <a:srcRect/>
            <a:stretch>
              <a:fillRect/>
            </a:stretch>
          </p:blipFill>
          <p:spPr bwMode="auto">
            <a:xfrm>
              <a:off x="0" y="5791200"/>
              <a:ext cx="1066800" cy="1066800"/>
            </a:xfrm>
            <a:prstGeom prst="rect">
              <a:avLst/>
            </a:prstGeom>
            <a:noFill/>
            <a:ln w="9525">
              <a:noFill/>
              <a:miter lim="800000"/>
              <a:headEnd/>
              <a:tailEnd/>
            </a:ln>
          </p:spPr>
        </p:pic>
        <p:sp>
          <p:nvSpPr>
            <p:cNvPr id="9" name="Rectangle 8">
              <a:extLst>
                <a:ext uri="{FF2B5EF4-FFF2-40B4-BE49-F238E27FC236}">
                  <a16:creationId xmlns:a16="http://schemas.microsoft.com/office/drawing/2014/main" id="{3E2829F7-C5BF-FD38-DFA2-96B5A7887372}"/>
                </a:ext>
              </a:extLst>
            </p:cNvPr>
            <p:cNvSpPr>
              <a:spLocks noChangeArrowheads="1"/>
            </p:cNvSpPr>
            <p:nvPr/>
          </p:nvSpPr>
          <p:spPr bwMode="auto">
            <a:xfrm>
              <a:off x="1143000" y="6019800"/>
              <a:ext cx="7694613" cy="811695"/>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College of Engineering Pune (COEP)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6C"/>
                  </a:solidFill>
                  <a:effectLst/>
                  <a:uLnTx/>
                  <a:uFillTx/>
                  <a:latin typeface="Calibri"/>
                  <a:ea typeface="+mn-ea"/>
                  <a:cs typeface="+mn-cs"/>
                </a:rPr>
                <a:t>Forerunners in Technical Education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6C"/>
                  </a:solidFill>
                  <a:effectLst/>
                  <a:uLnTx/>
                  <a:uFillTx/>
                  <a:latin typeface="Calibri"/>
                  <a:ea typeface="+mn-ea"/>
                  <a:cs typeface="+mn-cs"/>
                </a:rPr>
                <a:t>                                      </a:t>
              </a:r>
            </a:p>
          </p:txBody>
        </p:sp>
        <p:sp>
          <p:nvSpPr>
            <p:cNvPr id="10" name="Rectangle 14">
              <a:extLst>
                <a:ext uri="{FF2B5EF4-FFF2-40B4-BE49-F238E27FC236}">
                  <a16:creationId xmlns:a16="http://schemas.microsoft.com/office/drawing/2014/main" id="{98657A87-0CAE-6923-B9C9-DE6C0B19F079}"/>
                </a:ext>
              </a:extLst>
            </p:cNvPr>
            <p:cNvSpPr>
              <a:spLocks noChangeArrowheads="1"/>
            </p:cNvSpPr>
            <p:nvPr/>
          </p:nvSpPr>
          <p:spPr bwMode="auto">
            <a:xfrm>
              <a:off x="0" y="5638800"/>
              <a:ext cx="9144000" cy="152400"/>
            </a:xfrm>
            <a:prstGeom prst="rect">
              <a:avLst/>
            </a:prstGeom>
            <a:solidFill>
              <a:srgbClr val="00006C"/>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220611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DC333D-8F94-8B04-A568-53CF4000E7C9}"/>
              </a:ext>
            </a:extLst>
          </p:cNvPr>
          <p:cNvPicPr>
            <a:picLocks noChangeAspect="1"/>
          </p:cNvPicPr>
          <p:nvPr/>
        </p:nvPicPr>
        <p:blipFill>
          <a:blip r:embed="rId2"/>
          <a:stretch>
            <a:fillRect/>
          </a:stretch>
        </p:blipFill>
        <p:spPr>
          <a:xfrm>
            <a:off x="1452154" y="957943"/>
            <a:ext cx="6857999" cy="2471057"/>
          </a:xfrm>
          <a:prstGeom prst="rect">
            <a:avLst/>
          </a:prstGeom>
        </p:spPr>
      </p:pic>
      <p:sp>
        <p:nvSpPr>
          <p:cNvPr id="6" name="Title 1">
            <a:extLst>
              <a:ext uri="{FF2B5EF4-FFF2-40B4-BE49-F238E27FC236}">
                <a16:creationId xmlns:a16="http://schemas.microsoft.com/office/drawing/2014/main" id="{B715EB7B-A955-2371-E9F0-8BF9695B4583}"/>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Nylon (Polyamide)</a:t>
            </a:r>
          </a:p>
        </p:txBody>
      </p:sp>
      <p:pic>
        <p:nvPicPr>
          <p:cNvPr id="8" name="Picture 7">
            <a:extLst>
              <a:ext uri="{FF2B5EF4-FFF2-40B4-BE49-F238E27FC236}">
                <a16:creationId xmlns:a16="http://schemas.microsoft.com/office/drawing/2014/main" id="{8FCACA01-ED62-C30C-9116-2F5C6D6E8D6E}"/>
              </a:ext>
            </a:extLst>
          </p:cNvPr>
          <p:cNvPicPr>
            <a:picLocks noChangeAspect="1"/>
          </p:cNvPicPr>
          <p:nvPr/>
        </p:nvPicPr>
        <p:blipFill>
          <a:blip r:embed="rId3"/>
          <a:stretch>
            <a:fillRect/>
          </a:stretch>
        </p:blipFill>
        <p:spPr>
          <a:xfrm>
            <a:off x="1524000" y="3897085"/>
            <a:ext cx="4354286" cy="1621971"/>
          </a:xfrm>
          <a:prstGeom prst="rect">
            <a:avLst/>
          </a:prstGeom>
        </p:spPr>
      </p:pic>
      <p:pic>
        <p:nvPicPr>
          <p:cNvPr id="2050" name="Picture 2" descr="Buy Nylon Cable Zip Ties - 150mm Online at Best Price in India | Robu.in">
            <a:extLst>
              <a:ext uri="{FF2B5EF4-FFF2-40B4-BE49-F238E27FC236}">
                <a16:creationId xmlns:a16="http://schemas.microsoft.com/office/drawing/2014/main" id="{92FD308D-D932-431F-B456-AA75EDAF39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0892" y="4022271"/>
            <a:ext cx="3588068" cy="233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8B2FF6-466B-FDEE-9301-DC566498345C}"/>
              </a:ext>
            </a:extLst>
          </p:cNvPr>
          <p:cNvSpPr txBox="1"/>
          <p:nvPr/>
        </p:nvSpPr>
        <p:spPr>
          <a:xfrm>
            <a:off x="9356566" y="6063190"/>
            <a:ext cx="1696720" cy="369332"/>
          </a:xfrm>
          <a:prstGeom prst="rect">
            <a:avLst/>
          </a:prstGeom>
          <a:noFill/>
        </p:spPr>
        <p:txBody>
          <a:bodyPr wrap="square" rtlCol="0">
            <a:spAutoFit/>
          </a:bodyPr>
          <a:lstStyle/>
          <a:p>
            <a:r>
              <a:rPr lang="en-US" dirty="0"/>
              <a:t>Cable ties</a:t>
            </a:r>
          </a:p>
        </p:txBody>
      </p:sp>
    </p:spTree>
    <p:extLst>
      <p:ext uri="{BB962C8B-B14F-4D97-AF65-F5344CB8AC3E}">
        <p14:creationId xmlns:p14="http://schemas.microsoft.com/office/powerpoint/2010/main" val="1028651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B944C5-4219-9366-F710-B700A2ABBE03}"/>
              </a:ext>
            </a:extLst>
          </p:cNvPr>
          <p:cNvSpPr>
            <a:spLocks noGrp="1"/>
          </p:cNvSpPr>
          <p:nvPr>
            <p:ph idx="1"/>
          </p:nvPr>
        </p:nvSpPr>
        <p:spPr>
          <a:xfrm>
            <a:off x="838200" y="1186543"/>
            <a:ext cx="10515600" cy="4990420"/>
          </a:xfrm>
        </p:spPr>
        <p:txBody>
          <a:bodyPr>
            <a:normAutofit/>
          </a:bodyPr>
          <a:lstStyle/>
          <a:p>
            <a:r>
              <a:rPr lang="en-US" sz="2400" dirty="0"/>
              <a:t>Melting temperature (T</a:t>
            </a:r>
            <a:r>
              <a:rPr lang="en-US" sz="2400" baseline="-25000" dirty="0"/>
              <a:t>m</a:t>
            </a:r>
            <a:r>
              <a:rPr lang="en-US" sz="2400" dirty="0"/>
              <a:t>) – The melting of a polymer crystal corresponds to the transformation of a solid material (having an ordered structure of aligned molecular chains) into a viscous liquid in which the structure is highly random. Melting of polymers takes place over a range of temperatures</a:t>
            </a:r>
          </a:p>
          <a:p>
            <a:r>
              <a:rPr lang="en-US" sz="2400" dirty="0"/>
              <a:t>Glass transition temperature – The temperature at which the polymer experiences the transition from rubbery into rigid states is termed the glass transition temperature, </a:t>
            </a:r>
            <a:r>
              <a:rPr lang="en-US" sz="2400" dirty="0" err="1"/>
              <a:t>Tg</a:t>
            </a:r>
            <a:r>
              <a:rPr lang="en-US" sz="2400" dirty="0"/>
              <a:t>. Upon cooling, the glass transition corresponds to the gradual transformation from a liquid into a rubbery material and finally into a rigid solid</a:t>
            </a:r>
          </a:p>
          <a:p>
            <a:r>
              <a:rPr lang="en-US" sz="2400" dirty="0"/>
              <a:t>Heat deflection temperature – It is the temperature at which a given deformation of a beam occurs for a standard load.</a:t>
            </a:r>
            <a:r>
              <a:rPr lang="en-US" sz="2400" b="0" i="0" dirty="0">
                <a:effectLst/>
                <a:latin typeface="calibri" panose="020F0502020204030204" pitchFamily="34" charset="0"/>
              </a:rPr>
              <a:t> It is the measure of the stiffness of material as temperature increases. </a:t>
            </a:r>
            <a:endParaRPr lang="en-US" sz="2400" dirty="0"/>
          </a:p>
        </p:txBody>
      </p:sp>
      <p:sp>
        <p:nvSpPr>
          <p:cNvPr id="4" name="Title 1">
            <a:extLst>
              <a:ext uri="{FF2B5EF4-FFF2-40B4-BE49-F238E27FC236}">
                <a16:creationId xmlns:a16="http://schemas.microsoft.com/office/drawing/2014/main" id="{B4F15464-DACA-2375-BF74-88473B82812A}"/>
              </a:ext>
            </a:extLst>
          </p:cNvPr>
          <p:cNvSpPr>
            <a:spLocks/>
          </p:cNvSpPr>
          <p:nvPr/>
        </p:nvSpPr>
        <p:spPr bwMode="auto">
          <a:xfrm>
            <a:off x="566057" y="12338"/>
            <a:ext cx="11451772"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Thermal properties</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587406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3956D-85EF-BEBA-A6B8-107FFB4EABB2}"/>
              </a:ext>
            </a:extLst>
          </p:cNvPr>
          <p:cNvSpPr>
            <a:spLocks noGrp="1"/>
          </p:cNvSpPr>
          <p:nvPr>
            <p:ph idx="1"/>
          </p:nvPr>
        </p:nvSpPr>
        <p:spPr>
          <a:xfrm>
            <a:off x="838200" y="990600"/>
            <a:ext cx="10515600" cy="5186363"/>
          </a:xfrm>
        </p:spPr>
        <p:txBody>
          <a:bodyPr/>
          <a:lstStyle/>
          <a:p>
            <a:r>
              <a:rPr lang="en-US" dirty="0"/>
              <a:t>High strength</a:t>
            </a:r>
          </a:p>
          <a:p>
            <a:r>
              <a:rPr lang="en-US" dirty="0"/>
              <a:t>High heat deflection temperature</a:t>
            </a:r>
          </a:p>
          <a:p>
            <a:r>
              <a:rPr lang="en-US" dirty="0"/>
              <a:t>Good chemical resistance</a:t>
            </a:r>
          </a:p>
          <a:p>
            <a:r>
              <a:rPr lang="en-US" dirty="0"/>
              <a:t>High lubricity and low surface friction due to flexibility of carbon chains</a:t>
            </a:r>
          </a:p>
          <a:p>
            <a:r>
              <a:rPr lang="en-US" dirty="0"/>
              <a:t>Most nylons processed by injection molding and extrusion methods.</a:t>
            </a:r>
          </a:p>
          <a:p>
            <a:r>
              <a:rPr lang="en-US" dirty="0"/>
              <a:t>Highly crystalline polymeric materials due to symmetry in the main polymer chains. Under controlled solidification conditions spherulites can be produced.</a:t>
            </a:r>
          </a:p>
          <a:p>
            <a:r>
              <a:rPr lang="en-US" dirty="0"/>
              <a:t>Applications of PA66 : Textiles, bushings, gears, cable ties</a:t>
            </a:r>
          </a:p>
        </p:txBody>
      </p:sp>
      <p:sp>
        <p:nvSpPr>
          <p:cNvPr id="5" name="Title 1">
            <a:extLst>
              <a:ext uri="{FF2B5EF4-FFF2-40B4-BE49-F238E27FC236}">
                <a16:creationId xmlns:a16="http://schemas.microsoft.com/office/drawing/2014/main" id="{42EC68A9-19BB-0E79-DE73-1FA9974BCFAE}"/>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Nylon (Polyamide)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1EB4DE4-EA6B-8436-F60B-21BD58BE2FC9}"/>
                  </a:ext>
                </a:extLst>
              </p14:cNvPr>
              <p14:cNvContentPartPr/>
              <p14:nvPr/>
            </p14:nvContentPartPr>
            <p14:xfrm>
              <a:off x="6543223" y="1121126"/>
              <a:ext cx="479160" cy="1306800"/>
            </p14:xfrm>
          </p:contentPart>
        </mc:Choice>
        <mc:Fallback xmlns="">
          <p:pic>
            <p:nvPicPr>
              <p:cNvPr id="6" name="Ink 5">
                <a:extLst>
                  <a:ext uri="{FF2B5EF4-FFF2-40B4-BE49-F238E27FC236}">
                    <a16:creationId xmlns:a16="http://schemas.microsoft.com/office/drawing/2014/main" id="{41EB4DE4-EA6B-8436-F60B-21BD58BE2FC9}"/>
                  </a:ext>
                </a:extLst>
              </p:cNvPr>
              <p:cNvPicPr/>
              <p:nvPr/>
            </p:nvPicPr>
            <p:blipFill>
              <a:blip r:embed="rId3"/>
              <a:stretch>
                <a:fillRect/>
              </a:stretch>
            </p:blipFill>
            <p:spPr>
              <a:xfrm>
                <a:off x="6534583" y="1112486"/>
                <a:ext cx="496800" cy="1324440"/>
              </a:xfrm>
              <a:prstGeom prst="rect">
                <a:avLst/>
              </a:prstGeom>
            </p:spPr>
          </p:pic>
        </mc:Fallback>
      </mc:AlternateContent>
      <p:sp>
        <p:nvSpPr>
          <p:cNvPr id="10" name="TextBox 9">
            <a:extLst>
              <a:ext uri="{FF2B5EF4-FFF2-40B4-BE49-F238E27FC236}">
                <a16:creationId xmlns:a16="http://schemas.microsoft.com/office/drawing/2014/main" id="{65AC7C48-E876-B3E3-8500-F2D456301404}"/>
              </a:ext>
            </a:extLst>
          </p:cNvPr>
          <p:cNvSpPr txBox="1"/>
          <p:nvPr/>
        </p:nvSpPr>
        <p:spPr>
          <a:xfrm>
            <a:off x="7402286" y="1121126"/>
            <a:ext cx="3265714" cy="923330"/>
          </a:xfrm>
          <a:prstGeom prst="rect">
            <a:avLst/>
          </a:prstGeom>
          <a:noFill/>
        </p:spPr>
        <p:txBody>
          <a:bodyPr wrap="square" rtlCol="0">
            <a:spAutoFit/>
          </a:bodyPr>
          <a:lstStyle/>
          <a:p>
            <a:r>
              <a:rPr lang="en-US" dirty="0"/>
              <a:t>Partly due to hydrogen bonding (-NHO type) between the molecular chains.</a:t>
            </a:r>
          </a:p>
        </p:txBody>
      </p:sp>
    </p:spTree>
    <p:extLst>
      <p:ext uri="{BB962C8B-B14F-4D97-AF65-F5344CB8AC3E}">
        <p14:creationId xmlns:p14="http://schemas.microsoft.com/office/powerpoint/2010/main" val="109923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3A5247-A437-B91F-5B3B-C615EF4C06F4}"/>
              </a:ext>
            </a:extLst>
          </p:cNvPr>
          <p:cNvPicPr>
            <a:picLocks noChangeAspect="1"/>
          </p:cNvPicPr>
          <p:nvPr/>
        </p:nvPicPr>
        <p:blipFill>
          <a:blip r:embed="rId2"/>
          <a:stretch>
            <a:fillRect/>
          </a:stretch>
        </p:blipFill>
        <p:spPr>
          <a:xfrm>
            <a:off x="1719943" y="485515"/>
            <a:ext cx="7837714" cy="3862230"/>
          </a:xfrm>
          <a:prstGeom prst="rect">
            <a:avLst/>
          </a:prstGeom>
        </p:spPr>
      </p:pic>
      <p:sp>
        <p:nvSpPr>
          <p:cNvPr id="6" name="TextBox 5">
            <a:extLst>
              <a:ext uri="{FF2B5EF4-FFF2-40B4-BE49-F238E27FC236}">
                <a16:creationId xmlns:a16="http://schemas.microsoft.com/office/drawing/2014/main" id="{38E0DB0E-0AB9-A7C3-AEC3-348F1CEB5B95}"/>
              </a:ext>
            </a:extLst>
          </p:cNvPr>
          <p:cNvSpPr txBox="1"/>
          <p:nvPr/>
        </p:nvSpPr>
        <p:spPr>
          <a:xfrm>
            <a:off x="2841172" y="4593771"/>
            <a:ext cx="7837714" cy="369332"/>
          </a:xfrm>
          <a:prstGeom prst="rect">
            <a:avLst/>
          </a:prstGeom>
          <a:noFill/>
        </p:spPr>
        <p:txBody>
          <a:bodyPr wrap="square" rtlCol="0">
            <a:spAutoFit/>
          </a:bodyPr>
          <a:lstStyle/>
          <a:p>
            <a:r>
              <a:rPr lang="en-US" dirty="0"/>
              <a:t>Fig: Hydrogen bonding between two molecular chains</a:t>
            </a:r>
          </a:p>
        </p:txBody>
      </p:sp>
      <p:sp>
        <p:nvSpPr>
          <p:cNvPr id="2" name="TextBox 1">
            <a:extLst>
              <a:ext uri="{FF2B5EF4-FFF2-40B4-BE49-F238E27FC236}">
                <a16:creationId xmlns:a16="http://schemas.microsoft.com/office/drawing/2014/main" id="{41EE49AE-C07F-ECB1-34D9-CFEECC345035}"/>
              </a:ext>
            </a:extLst>
          </p:cNvPr>
          <p:cNvSpPr txBox="1"/>
          <p:nvPr/>
        </p:nvSpPr>
        <p:spPr>
          <a:xfrm>
            <a:off x="1148080" y="5384800"/>
            <a:ext cx="9794240" cy="646331"/>
          </a:xfrm>
          <a:prstGeom prst="rect">
            <a:avLst/>
          </a:prstGeom>
          <a:noFill/>
        </p:spPr>
        <p:txBody>
          <a:bodyPr wrap="square" rtlCol="0">
            <a:spAutoFit/>
          </a:bodyPr>
          <a:lstStyle/>
          <a:p>
            <a:r>
              <a:rPr lang="en-US" dirty="0"/>
              <a:t>Disadvantage: Polarity and hydrogen bonding of amide groups causes high water absorption which results in dimensional changes with increasing moisture content. Must be dried prior to processing</a:t>
            </a:r>
          </a:p>
        </p:txBody>
      </p:sp>
    </p:spTree>
    <p:extLst>
      <p:ext uri="{BB962C8B-B14F-4D97-AF65-F5344CB8AC3E}">
        <p14:creationId xmlns:p14="http://schemas.microsoft.com/office/powerpoint/2010/main" val="538152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717361-41A2-1C68-6D82-E069EABD77E7}"/>
              </a:ext>
            </a:extLst>
          </p:cNvPr>
          <p:cNvPicPr>
            <a:picLocks noChangeAspect="1"/>
          </p:cNvPicPr>
          <p:nvPr/>
        </p:nvPicPr>
        <p:blipFill>
          <a:blip r:embed="rId2"/>
          <a:stretch>
            <a:fillRect/>
          </a:stretch>
        </p:blipFill>
        <p:spPr>
          <a:xfrm>
            <a:off x="892628" y="635000"/>
            <a:ext cx="6520543" cy="4582885"/>
          </a:xfrm>
          <a:prstGeom prst="rect">
            <a:avLst/>
          </a:prstGeom>
        </p:spPr>
      </p:pic>
      <p:sp>
        <p:nvSpPr>
          <p:cNvPr id="6" name="TextBox 5">
            <a:extLst>
              <a:ext uri="{FF2B5EF4-FFF2-40B4-BE49-F238E27FC236}">
                <a16:creationId xmlns:a16="http://schemas.microsoft.com/office/drawing/2014/main" id="{B4BD5952-8482-6393-0CC9-494533B36AE5}"/>
              </a:ext>
            </a:extLst>
          </p:cNvPr>
          <p:cNvSpPr txBox="1"/>
          <p:nvPr/>
        </p:nvSpPr>
        <p:spPr>
          <a:xfrm>
            <a:off x="892628" y="5475514"/>
            <a:ext cx="6672943" cy="369332"/>
          </a:xfrm>
          <a:prstGeom prst="rect">
            <a:avLst/>
          </a:prstGeom>
          <a:noFill/>
        </p:spPr>
        <p:txBody>
          <a:bodyPr wrap="square" rtlCol="0">
            <a:spAutoFit/>
          </a:bodyPr>
          <a:lstStyle/>
          <a:p>
            <a:r>
              <a:rPr lang="en-US" dirty="0"/>
              <a:t>Spherulitic structure of nylon 9,6 grown at 210</a:t>
            </a:r>
            <a:r>
              <a:rPr lang="en-US" baseline="30000" dirty="0"/>
              <a:t>0</a:t>
            </a:r>
            <a:r>
              <a:rPr lang="en-US" dirty="0"/>
              <a:t>C</a:t>
            </a:r>
          </a:p>
        </p:txBody>
      </p:sp>
      <p:pic>
        <p:nvPicPr>
          <p:cNvPr id="2050" name="Picture 2" descr="Nylon Cable Tie">
            <a:extLst>
              <a:ext uri="{FF2B5EF4-FFF2-40B4-BE49-F238E27FC236}">
                <a16:creationId xmlns:a16="http://schemas.microsoft.com/office/drawing/2014/main" id="{B6EB7AD5-2510-4B79-819F-7EC1575A5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440" y="257961"/>
            <a:ext cx="2193200" cy="15985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D2F185-E8AF-D6FF-0D6F-B4E4A3193E36}"/>
              </a:ext>
            </a:extLst>
          </p:cNvPr>
          <p:cNvSpPr txBox="1"/>
          <p:nvPr/>
        </p:nvSpPr>
        <p:spPr>
          <a:xfrm>
            <a:off x="8822509" y="1632711"/>
            <a:ext cx="3276600" cy="367391"/>
          </a:xfrm>
          <a:prstGeom prst="rect">
            <a:avLst/>
          </a:prstGeom>
          <a:noFill/>
        </p:spPr>
        <p:txBody>
          <a:bodyPr wrap="square" rtlCol="0">
            <a:spAutoFit/>
          </a:bodyPr>
          <a:lstStyle/>
          <a:p>
            <a:r>
              <a:rPr lang="en-US" dirty="0"/>
              <a:t>Nylon cable tie</a:t>
            </a:r>
          </a:p>
        </p:txBody>
      </p:sp>
      <p:pic>
        <p:nvPicPr>
          <p:cNvPr id="3076" name="Picture 4" descr="The Hillman Group 58069 0.556 O.D. Nylon Flanged Bushing, Numer- 3/8,  12-Pack : Amazon.in: Home Improvement">
            <a:extLst>
              <a:ext uri="{FF2B5EF4-FFF2-40B4-BE49-F238E27FC236}">
                <a16:creationId xmlns:a16="http://schemas.microsoft.com/office/drawing/2014/main" id="{D8D86B7E-2A3C-6B3E-10B7-F139F7EF7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2509" y="2469280"/>
            <a:ext cx="1695360" cy="1524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3BD3F4-825B-703E-5B25-2695DFB0EB2E}"/>
              </a:ext>
            </a:extLst>
          </p:cNvPr>
          <p:cNvSpPr txBox="1"/>
          <p:nvPr/>
        </p:nvSpPr>
        <p:spPr>
          <a:xfrm>
            <a:off x="9143638" y="4056388"/>
            <a:ext cx="2282371" cy="369332"/>
          </a:xfrm>
          <a:prstGeom prst="rect">
            <a:avLst/>
          </a:prstGeom>
          <a:noFill/>
        </p:spPr>
        <p:txBody>
          <a:bodyPr wrap="square" rtlCol="0">
            <a:spAutoFit/>
          </a:bodyPr>
          <a:lstStyle/>
          <a:p>
            <a:r>
              <a:rPr lang="en-US" dirty="0"/>
              <a:t>bushing</a:t>
            </a:r>
          </a:p>
        </p:txBody>
      </p:sp>
      <p:pic>
        <p:nvPicPr>
          <p:cNvPr id="3078" name="Picture 6" descr="Image result for gear nylon">
            <a:extLst>
              <a:ext uri="{FF2B5EF4-FFF2-40B4-BE49-F238E27FC236}">
                <a16:creationId xmlns:a16="http://schemas.microsoft.com/office/drawing/2014/main" id="{FD9D1EEF-E4CC-A324-0B12-0FEC83B8FB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7558" y="4713514"/>
            <a:ext cx="14478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668318-B70F-ACEB-5FB7-66AC407EA119}"/>
              </a:ext>
            </a:extLst>
          </p:cNvPr>
          <p:cNvSpPr txBox="1"/>
          <p:nvPr/>
        </p:nvSpPr>
        <p:spPr>
          <a:xfrm>
            <a:off x="9215120" y="6482006"/>
            <a:ext cx="1452880" cy="369332"/>
          </a:xfrm>
          <a:prstGeom prst="rect">
            <a:avLst/>
          </a:prstGeom>
          <a:noFill/>
        </p:spPr>
        <p:txBody>
          <a:bodyPr wrap="square" rtlCol="0">
            <a:spAutoFit/>
          </a:bodyPr>
          <a:lstStyle/>
          <a:p>
            <a:r>
              <a:rPr lang="en-US" dirty="0"/>
              <a:t>gear</a:t>
            </a:r>
          </a:p>
        </p:txBody>
      </p:sp>
    </p:spTree>
    <p:extLst>
      <p:ext uri="{BB962C8B-B14F-4D97-AF65-F5344CB8AC3E}">
        <p14:creationId xmlns:p14="http://schemas.microsoft.com/office/powerpoint/2010/main" val="3801098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16680A4-F9A1-07BA-033F-3C6FB03320F4}"/>
              </a:ext>
            </a:extLst>
          </p:cNvPr>
          <p:cNvPicPr>
            <a:picLocks noGrp="1" noChangeAspect="1"/>
          </p:cNvPicPr>
          <p:nvPr>
            <p:ph idx="1"/>
          </p:nvPr>
        </p:nvPicPr>
        <p:blipFill>
          <a:blip r:embed="rId2"/>
          <a:stretch>
            <a:fillRect/>
          </a:stretch>
        </p:blipFill>
        <p:spPr>
          <a:xfrm>
            <a:off x="2002971" y="1436913"/>
            <a:ext cx="6945086" cy="2808516"/>
          </a:xfrm>
        </p:spPr>
      </p:pic>
      <p:sp>
        <p:nvSpPr>
          <p:cNvPr id="4" name="Title 1">
            <a:extLst>
              <a:ext uri="{FF2B5EF4-FFF2-40B4-BE49-F238E27FC236}">
                <a16:creationId xmlns:a16="http://schemas.microsoft.com/office/drawing/2014/main" id="{F5EC2D36-4A0C-CE7A-1A6E-EDDE3CA39EDE}"/>
              </a:ext>
            </a:extLst>
          </p:cNvPr>
          <p:cNvSpPr>
            <a:spLocks/>
          </p:cNvSpPr>
          <p:nvPr/>
        </p:nvSpPr>
        <p:spPr bwMode="auto">
          <a:xfrm>
            <a:off x="1524000" y="0"/>
            <a:ext cx="9144000"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polycarbonate</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948378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7CA73-C33B-5039-DEFB-0DA980C6CFB6}"/>
              </a:ext>
            </a:extLst>
          </p:cNvPr>
          <p:cNvSpPr>
            <a:spLocks noGrp="1"/>
          </p:cNvSpPr>
          <p:nvPr>
            <p:ph idx="1"/>
          </p:nvPr>
        </p:nvSpPr>
        <p:spPr>
          <a:xfrm>
            <a:off x="838200" y="1262743"/>
            <a:ext cx="10515600" cy="4914220"/>
          </a:xfrm>
        </p:spPr>
        <p:txBody>
          <a:bodyPr>
            <a:normAutofit lnSpcReduction="10000"/>
          </a:bodyPr>
          <a:lstStyle/>
          <a:p>
            <a:r>
              <a:rPr lang="en-US" dirty="0"/>
              <a:t>Considerable steric hindrance due to 2 phenyl and 2 methyl groups attached to the same carbon atom which makes it stiff</a:t>
            </a:r>
          </a:p>
          <a:p>
            <a:r>
              <a:rPr lang="en-US" dirty="0"/>
              <a:t>However, C-O single bond in the carbonate linkage gives some flexibility producing high impact energy</a:t>
            </a:r>
          </a:p>
          <a:p>
            <a:r>
              <a:rPr lang="en-US" dirty="0"/>
              <a:t>High tensile and impact strength</a:t>
            </a:r>
          </a:p>
          <a:p>
            <a:r>
              <a:rPr lang="en-US" dirty="0"/>
              <a:t>High toughness </a:t>
            </a:r>
          </a:p>
          <a:p>
            <a:r>
              <a:rPr lang="en-US" dirty="0"/>
              <a:t>Dimensional stability unlike nylon</a:t>
            </a:r>
          </a:p>
          <a:p>
            <a:r>
              <a:rPr lang="en-US" dirty="0"/>
              <a:t>Good creep resistance</a:t>
            </a:r>
          </a:p>
          <a:p>
            <a:r>
              <a:rPr lang="en-US" dirty="0"/>
              <a:t>Good electrical insulating properties</a:t>
            </a:r>
          </a:p>
          <a:p>
            <a:r>
              <a:rPr lang="en-US" dirty="0"/>
              <a:t>Transparent : crystal clear (Amorphous polymer)</a:t>
            </a:r>
          </a:p>
          <a:p>
            <a:r>
              <a:rPr lang="en-US" dirty="0"/>
              <a:t>Disadvantage: Limited resistance to solvents</a:t>
            </a:r>
          </a:p>
        </p:txBody>
      </p:sp>
      <p:sp>
        <p:nvSpPr>
          <p:cNvPr id="4" name="Title 1">
            <a:extLst>
              <a:ext uri="{FF2B5EF4-FFF2-40B4-BE49-F238E27FC236}">
                <a16:creationId xmlns:a16="http://schemas.microsoft.com/office/drawing/2014/main" id="{B106CB56-9B4B-426F-6923-8F60D7AF0A0E}"/>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polycarbonate</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4079965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2404F0-A697-900D-9D6A-C7CA16AA79B3}"/>
              </a:ext>
            </a:extLst>
          </p:cNvPr>
          <p:cNvSpPr>
            <a:spLocks noGrp="1"/>
          </p:cNvSpPr>
          <p:nvPr>
            <p:ph idx="1"/>
          </p:nvPr>
        </p:nvSpPr>
        <p:spPr>
          <a:xfrm>
            <a:off x="929640" y="1369561"/>
            <a:ext cx="10515600" cy="4990420"/>
          </a:xfrm>
        </p:spPr>
        <p:txBody>
          <a:bodyPr/>
          <a:lstStyle/>
          <a:p>
            <a:r>
              <a:rPr lang="en-US" altLang="en-US" sz="2800" dirty="0"/>
              <a:t>CDs and DVDs</a:t>
            </a:r>
          </a:p>
          <a:p>
            <a:r>
              <a:rPr lang="en-US" altLang="en-US" sz="2800" dirty="0"/>
              <a:t>large water bottles</a:t>
            </a:r>
          </a:p>
          <a:p>
            <a:r>
              <a:rPr lang="en-US" altLang="en-US" sz="2800" dirty="0"/>
              <a:t>Football &amp; safety helmets</a:t>
            </a:r>
          </a:p>
          <a:p>
            <a:r>
              <a:rPr lang="en-US" altLang="en-US" dirty="0"/>
              <a:t>headlights</a:t>
            </a:r>
            <a:endParaRPr lang="en-US" altLang="en-US" sz="2800" dirty="0"/>
          </a:p>
          <a:p>
            <a:pPr marL="0" indent="0">
              <a:buNone/>
            </a:pPr>
            <a:endParaRPr lang="en-US" dirty="0"/>
          </a:p>
        </p:txBody>
      </p:sp>
      <p:sp>
        <p:nvSpPr>
          <p:cNvPr id="4" name="Title 1">
            <a:extLst>
              <a:ext uri="{FF2B5EF4-FFF2-40B4-BE49-F238E27FC236}">
                <a16:creationId xmlns:a16="http://schemas.microsoft.com/office/drawing/2014/main" id="{2D345A50-599E-31BA-8E1F-0AFFBEAA0F93}"/>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Applications of polycarbonate</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5" name="Picture 1028" descr="PC_helmet">
            <a:extLst>
              <a:ext uri="{FF2B5EF4-FFF2-40B4-BE49-F238E27FC236}">
                <a16:creationId xmlns:a16="http://schemas.microsoft.com/office/drawing/2014/main" id="{FB996185-74F4-70B6-F9AD-46F701726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2885" y="3862389"/>
            <a:ext cx="2764971" cy="231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29" descr="PC_Carboys">
            <a:extLst>
              <a:ext uri="{FF2B5EF4-FFF2-40B4-BE49-F238E27FC236}">
                <a16:creationId xmlns:a16="http://schemas.microsoft.com/office/drawing/2014/main" id="{617C1E49-20AB-C752-4CD9-8A148EC73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160" y="1369561"/>
            <a:ext cx="3069771" cy="230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755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18535C87-2402-EF2D-FFB3-37B259C9B83C}"/>
              </a:ext>
            </a:extLst>
          </p:cNvPr>
          <p:cNvSpPr>
            <a:spLocks/>
          </p:cNvSpPr>
          <p:nvPr/>
        </p:nvSpPr>
        <p:spPr bwMode="auto">
          <a:xfrm>
            <a:off x="1219200" y="-50800"/>
            <a:ext cx="94488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Polyethylene Terephthalate (PETE)</a:t>
            </a:r>
          </a:p>
        </p:txBody>
      </p:sp>
      <p:pic>
        <p:nvPicPr>
          <p:cNvPr id="2" name="Picture 1">
            <a:extLst>
              <a:ext uri="{FF2B5EF4-FFF2-40B4-BE49-F238E27FC236}">
                <a16:creationId xmlns:a16="http://schemas.microsoft.com/office/drawing/2014/main" id="{B44A7299-B53F-32CF-113E-3E51C46E4F33}"/>
              </a:ext>
            </a:extLst>
          </p:cNvPr>
          <p:cNvPicPr>
            <a:picLocks noChangeAspect="1"/>
          </p:cNvPicPr>
          <p:nvPr/>
        </p:nvPicPr>
        <p:blipFill>
          <a:blip r:embed="rId2"/>
          <a:stretch>
            <a:fillRect/>
          </a:stretch>
        </p:blipFill>
        <p:spPr>
          <a:xfrm>
            <a:off x="1755616" y="1717040"/>
            <a:ext cx="7843519" cy="3423920"/>
          </a:xfrm>
          <a:prstGeom prst="rect">
            <a:avLst/>
          </a:prstGeom>
        </p:spPr>
      </p:pic>
    </p:spTree>
    <p:extLst>
      <p:ext uri="{BB962C8B-B14F-4D97-AF65-F5344CB8AC3E}">
        <p14:creationId xmlns:p14="http://schemas.microsoft.com/office/powerpoint/2010/main" val="2510831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6EE454-F07F-12AE-C2AA-9BE3020FE2A7}"/>
              </a:ext>
            </a:extLst>
          </p:cNvPr>
          <p:cNvGrpSpPr>
            <a:grpSpLocks/>
          </p:cNvGrpSpPr>
          <p:nvPr/>
        </p:nvGrpSpPr>
        <p:grpSpPr bwMode="auto">
          <a:xfrm>
            <a:off x="1990408" y="2234565"/>
            <a:ext cx="7761287" cy="3190875"/>
            <a:chOff x="473" y="1302"/>
            <a:chExt cx="4889" cy="2010"/>
          </a:xfrm>
        </p:grpSpPr>
        <p:sp>
          <p:nvSpPr>
            <p:cNvPr id="7" name="Line 4">
              <a:extLst>
                <a:ext uri="{FF2B5EF4-FFF2-40B4-BE49-F238E27FC236}">
                  <a16:creationId xmlns:a16="http://schemas.microsoft.com/office/drawing/2014/main" id="{F0965654-6D44-D54F-176D-A24701E14251}"/>
                </a:ext>
              </a:extLst>
            </p:cNvPr>
            <p:cNvSpPr>
              <a:spLocks noChangeShapeType="1"/>
            </p:cNvSpPr>
            <p:nvPr/>
          </p:nvSpPr>
          <p:spPr bwMode="auto">
            <a:xfrm>
              <a:off x="743" y="2244"/>
              <a:ext cx="4211"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Text Box 5">
              <a:extLst>
                <a:ext uri="{FF2B5EF4-FFF2-40B4-BE49-F238E27FC236}">
                  <a16:creationId xmlns:a16="http://schemas.microsoft.com/office/drawing/2014/main" id="{FACC4E03-7856-0C48-134A-26AD141C2DD9}"/>
                </a:ext>
              </a:extLst>
            </p:cNvPr>
            <p:cNvSpPr txBox="1">
              <a:spLocks noChangeArrowheads="1"/>
            </p:cNvSpPr>
            <p:nvPr/>
          </p:nvSpPr>
          <p:spPr bwMode="auto">
            <a:xfrm>
              <a:off x="4528" y="2079"/>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a:latin typeface="Arial Black" panose="020B0A04020102020204" pitchFamily="34" charset="0"/>
                </a:rPr>
                <a:t>O</a:t>
              </a:r>
              <a:endParaRPr lang="en-US" altLang="en-US" sz="2800">
                <a:latin typeface="Times New Roman" panose="02020603050405020304" pitchFamily="18" charset="0"/>
              </a:endParaRPr>
            </a:p>
          </p:txBody>
        </p:sp>
        <p:sp>
          <p:nvSpPr>
            <p:cNvPr id="9" name="Text Box 6">
              <a:extLst>
                <a:ext uri="{FF2B5EF4-FFF2-40B4-BE49-F238E27FC236}">
                  <a16:creationId xmlns:a16="http://schemas.microsoft.com/office/drawing/2014/main" id="{D4BD9D1A-38A0-E4E8-B99B-A98270B063B4}"/>
                </a:ext>
              </a:extLst>
            </p:cNvPr>
            <p:cNvSpPr txBox="1">
              <a:spLocks noChangeArrowheads="1"/>
            </p:cNvSpPr>
            <p:nvPr/>
          </p:nvSpPr>
          <p:spPr bwMode="auto">
            <a:xfrm>
              <a:off x="4086" y="1365"/>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a:latin typeface="Arial Black" panose="020B0A04020102020204" pitchFamily="34" charset="0"/>
                </a:rPr>
                <a:t>O</a:t>
              </a:r>
              <a:endParaRPr lang="en-US" altLang="en-US" sz="2800">
                <a:latin typeface="Times New Roman" panose="02020603050405020304" pitchFamily="18" charset="0"/>
              </a:endParaRPr>
            </a:p>
          </p:txBody>
        </p:sp>
        <p:sp>
          <p:nvSpPr>
            <p:cNvPr id="10" name="Text Box 7">
              <a:extLst>
                <a:ext uri="{FF2B5EF4-FFF2-40B4-BE49-F238E27FC236}">
                  <a16:creationId xmlns:a16="http://schemas.microsoft.com/office/drawing/2014/main" id="{2D6DFF39-A1A6-C822-E336-CB079A9C176B}"/>
                </a:ext>
              </a:extLst>
            </p:cNvPr>
            <p:cNvSpPr txBox="1">
              <a:spLocks noChangeArrowheads="1"/>
            </p:cNvSpPr>
            <p:nvPr/>
          </p:nvSpPr>
          <p:spPr bwMode="auto">
            <a:xfrm>
              <a:off x="4076" y="2043"/>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grpSp>
          <p:nvGrpSpPr>
            <p:cNvPr id="11" name="Group 10">
              <a:extLst>
                <a:ext uri="{FF2B5EF4-FFF2-40B4-BE49-F238E27FC236}">
                  <a16:creationId xmlns:a16="http://schemas.microsoft.com/office/drawing/2014/main" id="{F4BA9C10-3837-3919-F613-E48A4A9FFF29}"/>
                </a:ext>
              </a:extLst>
            </p:cNvPr>
            <p:cNvGrpSpPr>
              <a:grpSpLocks/>
            </p:cNvGrpSpPr>
            <p:nvPr/>
          </p:nvGrpSpPr>
          <p:grpSpPr bwMode="auto">
            <a:xfrm>
              <a:off x="4179" y="1716"/>
              <a:ext cx="117" cy="351"/>
              <a:chOff x="4272" y="2880"/>
              <a:chExt cx="96" cy="240"/>
            </a:xfrm>
          </p:grpSpPr>
          <p:sp>
            <p:nvSpPr>
              <p:cNvPr id="39" name="Line 9">
                <a:extLst>
                  <a:ext uri="{FF2B5EF4-FFF2-40B4-BE49-F238E27FC236}">
                    <a16:creationId xmlns:a16="http://schemas.microsoft.com/office/drawing/2014/main" id="{EBF1DE4C-EE98-EDF1-9668-813F5AC4DB6F}"/>
                  </a:ext>
                </a:extLst>
              </p:cNvPr>
              <p:cNvSpPr>
                <a:spLocks noChangeShapeType="1"/>
              </p:cNvSpPr>
              <p:nvPr/>
            </p:nvSpPr>
            <p:spPr bwMode="auto">
              <a:xfrm>
                <a:off x="4272" y="288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10">
                <a:extLst>
                  <a:ext uri="{FF2B5EF4-FFF2-40B4-BE49-F238E27FC236}">
                    <a16:creationId xmlns:a16="http://schemas.microsoft.com/office/drawing/2014/main" id="{EC8D07B9-C3B0-8926-ACE5-74EE3CF6F9E8}"/>
                  </a:ext>
                </a:extLst>
              </p:cNvPr>
              <p:cNvSpPr>
                <a:spLocks noChangeShapeType="1"/>
              </p:cNvSpPr>
              <p:nvPr/>
            </p:nvSpPr>
            <p:spPr bwMode="auto">
              <a:xfrm>
                <a:off x="4368" y="288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 name="Group 11">
              <a:extLst>
                <a:ext uri="{FF2B5EF4-FFF2-40B4-BE49-F238E27FC236}">
                  <a16:creationId xmlns:a16="http://schemas.microsoft.com/office/drawing/2014/main" id="{EAD95233-DA05-46B1-7A9F-4F2651E02DDB}"/>
                </a:ext>
              </a:extLst>
            </p:cNvPr>
            <p:cNvGrpSpPr>
              <a:grpSpLocks/>
            </p:cNvGrpSpPr>
            <p:nvPr/>
          </p:nvGrpSpPr>
          <p:grpSpPr bwMode="auto">
            <a:xfrm flipH="1">
              <a:off x="473" y="1302"/>
              <a:ext cx="304" cy="1791"/>
              <a:chOff x="4776" y="1757"/>
              <a:chExt cx="250" cy="1471"/>
            </a:xfrm>
          </p:grpSpPr>
          <p:sp>
            <p:nvSpPr>
              <p:cNvPr id="37" name="AutoShape 12">
                <a:extLst>
                  <a:ext uri="{FF2B5EF4-FFF2-40B4-BE49-F238E27FC236}">
                    <a16:creationId xmlns:a16="http://schemas.microsoft.com/office/drawing/2014/main" id="{CE8B9EED-5A4C-93AF-044F-AF7BAF657239}"/>
                  </a:ext>
                </a:extLst>
              </p:cNvPr>
              <p:cNvSpPr>
                <a:spLocks/>
              </p:cNvSpPr>
              <p:nvPr/>
            </p:nvSpPr>
            <p:spPr bwMode="auto">
              <a:xfrm flipH="1">
                <a:off x="4776" y="1757"/>
                <a:ext cx="155" cy="1471"/>
              </a:xfrm>
              <a:prstGeom prst="leftBracket">
                <a:avLst>
                  <a:gd name="adj" fmla="val 7908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8" name="Text Box 13">
                <a:extLst>
                  <a:ext uri="{FF2B5EF4-FFF2-40B4-BE49-F238E27FC236}">
                    <a16:creationId xmlns:a16="http://schemas.microsoft.com/office/drawing/2014/main" id="{57FD9B28-5F16-D83A-3938-B54A3200CD81}"/>
                  </a:ext>
                </a:extLst>
              </p:cNvPr>
              <p:cNvSpPr txBox="1">
                <a:spLocks noChangeArrowheads="1"/>
              </p:cNvSpPr>
              <p:nvPr/>
            </p:nvSpPr>
            <p:spPr bwMode="auto">
              <a:xfrm>
                <a:off x="4776" y="2370"/>
                <a:ext cx="25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a:t>~</a:t>
                </a:r>
              </a:p>
            </p:txBody>
          </p:sp>
        </p:grpSp>
        <p:grpSp>
          <p:nvGrpSpPr>
            <p:cNvPr id="13" name="Group 14">
              <a:extLst>
                <a:ext uri="{FF2B5EF4-FFF2-40B4-BE49-F238E27FC236}">
                  <a16:creationId xmlns:a16="http://schemas.microsoft.com/office/drawing/2014/main" id="{77E68163-D00A-5080-ECB5-1B8916C11C9A}"/>
                </a:ext>
              </a:extLst>
            </p:cNvPr>
            <p:cNvGrpSpPr>
              <a:grpSpLocks/>
            </p:cNvGrpSpPr>
            <p:nvPr/>
          </p:nvGrpSpPr>
          <p:grpSpPr bwMode="auto">
            <a:xfrm>
              <a:off x="4872" y="1313"/>
              <a:ext cx="490" cy="1999"/>
              <a:chOff x="4920" y="1781"/>
              <a:chExt cx="402" cy="1642"/>
            </a:xfrm>
          </p:grpSpPr>
          <p:grpSp>
            <p:nvGrpSpPr>
              <p:cNvPr id="33" name="Group 15">
                <a:extLst>
                  <a:ext uri="{FF2B5EF4-FFF2-40B4-BE49-F238E27FC236}">
                    <a16:creationId xmlns:a16="http://schemas.microsoft.com/office/drawing/2014/main" id="{8905B9D4-79F1-98A0-D701-715842AF0261}"/>
                  </a:ext>
                </a:extLst>
              </p:cNvPr>
              <p:cNvGrpSpPr>
                <a:grpSpLocks/>
              </p:cNvGrpSpPr>
              <p:nvPr/>
            </p:nvGrpSpPr>
            <p:grpSpPr bwMode="auto">
              <a:xfrm>
                <a:off x="4920" y="1781"/>
                <a:ext cx="286" cy="1471"/>
                <a:chOff x="4776" y="1757"/>
                <a:chExt cx="286" cy="1471"/>
              </a:xfrm>
            </p:grpSpPr>
            <p:sp>
              <p:nvSpPr>
                <p:cNvPr id="35" name="AutoShape 16">
                  <a:extLst>
                    <a:ext uri="{FF2B5EF4-FFF2-40B4-BE49-F238E27FC236}">
                      <a16:creationId xmlns:a16="http://schemas.microsoft.com/office/drawing/2014/main" id="{C0B462B5-BA0B-E55B-08BD-D72C6EA40D7B}"/>
                    </a:ext>
                  </a:extLst>
                </p:cNvPr>
                <p:cNvSpPr>
                  <a:spLocks/>
                </p:cNvSpPr>
                <p:nvPr/>
              </p:nvSpPr>
              <p:spPr bwMode="auto">
                <a:xfrm flipH="1">
                  <a:off x="4776" y="1757"/>
                  <a:ext cx="155" cy="1471"/>
                </a:xfrm>
                <a:prstGeom prst="leftBracket">
                  <a:avLst>
                    <a:gd name="adj" fmla="val 7908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 name="Text Box 17">
                  <a:extLst>
                    <a:ext uri="{FF2B5EF4-FFF2-40B4-BE49-F238E27FC236}">
                      <a16:creationId xmlns:a16="http://schemas.microsoft.com/office/drawing/2014/main" id="{189D9743-8D8B-FBF3-5559-3BD2803D0D26}"/>
                    </a:ext>
                  </a:extLst>
                </p:cNvPr>
                <p:cNvSpPr txBox="1">
                  <a:spLocks noChangeArrowheads="1"/>
                </p:cNvSpPr>
                <p:nvPr/>
              </p:nvSpPr>
              <p:spPr bwMode="auto">
                <a:xfrm>
                  <a:off x="4812" y="2370"/>
                  <a:ext cx="25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a:t>~</a:t>
                  </a:r>
                </a:p>
              </p:txBody>
            </p:sp>
          </p:grpSp>
          <p:sp>
            <p:nvSpPr>
              <p:cNvPr id="34" name="Text Box 18">
                <a:extLst>
                  <a:ext uri="{FF2B5EF4-FFF2-40B4-BE49-F238E27FC236}">
                    <a16:creationId xmlns:a16="http://schemas.microsoft.com/office/drawing/2014/main" id="{6D6A26BE-7403-D91E-64DF-C3A01D47A07D}"/>
                  </a:ext>
                </a:extLst>
              </p:cNvPr>
              <p:cNvSpPr txBox="1">
                <a:spLocks noChangeArrowheads="1"/>
              </p:cNvSpPr>
              <p:nvPr/>
            </p:nvSpPr>
            <p:spPr bwMode="auto">
              <a:xfrm>
                <a:off x="5078" y="3154"/>
                <a:ext cx="24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i="1">
                    <a:latin typeface="Times New Roman" panose="02020603050405020304" pitchFamily="18" charset="0"/>
                  </a:rPr>
                  <a:t>n</a:t>
                </a:r>
                <a:endParaRPr lang="en-US" altLang="en-US" sz="2400">
                  <a:latin typeface="Times New Roman" panose="02020603050405020304" pitchFamily="18" charset="0"/>
                </a:endParaRPr>
              </a:p>
            </p:txBody>
          </p:sp>
        </p:grpSp>
        <p:sp>
          <p:nvSpPr>
            <p:cNvPr id="14" name="Text Box 19">
              <a:extLst>
                <a:ext uri="{FF2B5EF4-FFF2-40B4-BE49-F238E27FC236}">
                  <a16:creationId xmlns:a16="http://schemas.microsoft.com/office/drawing/2014/main" id="{B6ACB7A7-A90D-0B1F-6A91-0BAD5CED5D3A}"/>
                </a:ext>
              </a:extLst>
            </p:cNvPr>
            <p:cNvSpPr txBox="1">
              <a:spLocks noChangeArrowheads="1"/>
            </p:cNvSpPr>
            <p:nvPr/>
          </p:nvSpPr>
          <p:spPr bwMode="auto">
            <a:xfrm>
              <a:off x="2356" y="1371"/>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a:latin typeface="Arial Black" panose="020B0A04020102020204" pitchFamily="34" charset="0"/>
                </a:rPr>
                <a:t>O</a:t>
              </a:r>
              <a:endParaRPr lang="en-US" altLang="en-US" sz="2800">
                <a:latin typeface="Times New Roman" panose="02020603050405020304" pitchFamily="18" charset="0"/>
              </a:endParaRPr>
            </a:p>
          </p:txBody>
        </p:sp>
        <p:sp>
          <p:nvSpPr>
            <p:cNvPr id="15" name="Text Box 20">
              <a:extLst>
                <a:ext uri="{FF2B5EF4-FFF2-40B4-BE49-F238E27FC236}">
                  <a16:creationId xmlns:a16="http://schemas.microsoft.com/office/drawing/2014/main" id="{559AD7EC-E6FC-BF1B-C37A-34DE64C0D69B}"/>
                </a:ext>
              </a:extLst>
            </p:cNvPr>
            <p:cNvSpPr txBox="1">
              <a:spLocks noChangeArrowheads="1"/>
            </p:cNvSpPr>
            <p:nvPr/>
          </p:nvSpPr>
          <p:spPr bwMode="auto">
            <a:xfrm>
              <a:off x="2345" y="2048"/>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dirty="0">
                  <a:latin typeface="Arial Black" panose="020B0A04020102020204" pitchFamily="34" charset="0"/>
                </a:rPr>
                <a:t>C</a:t>
              </a:r>
              <a:endParaRPr lang="en-US" altLang="en-US" sz="2800" dirty="0">
                <a:latin typeface="Times New Roman" panose="02020603050405020304" pitchFamily="18" charset="0"/>
              </a:endParaRPr>
            </a:p>
          </p:txBody>
        </p:sp>
        <p:grpSp>
          <p:nvGrpSpPr>
            <p:cNvPr id="16" name="Group 21">
              <a:extLst>
                <a:ext uri="{FF2B5EF4-FFF2-40B4-BE49-F238E27FC236}">
                  <a16:creationId xmlns:a16="http://schemas.microsoft.com/office/drawing/2014/main" id="{1027843E-E41B-F6AA-05E1-5E55CDE83D1E}"/>
                </a:ext>
              </a:extLst>
            </p:cNvPr>
            <p:cNvGrpSpPr>
              <a:grpSpLocks/>
            </p:cNvGrpSpPr>
            <p:nvPr/>
          </p:nvGrpSpPr>
          <p:grpSpPr bwMode="auto">
            <a:xfrm>
              <a:off x="2424" y="1722"/>
              <a:ext cx="116" cy="351"/>
              <a:chOff x="4272" y="2880"/>
              <a:chExt cx="96" cy="240"/>
            </a:xfrm>
          </p:grpSpPr>
          <p:sp>
            <p:nvSpPr>
              <p:cNvPr id="31" name="Line 22">
                <a:extLst>
                  <a:ext uri="{FF2B5EF4-FFF2-40B4-BE49-F238E27FC236}">
                    <a16:creationId xmlns:a16="http://schemas.microsoft.com/office/drawing/2014/main" id="{FBB5F010-7D10-385D-7075-71896D7E197B}"/>
                  </a:ext>
                </a:extLst>
              </p:cNvPr>
              <p:cNvSpPr>
                <a:spLocks noChangeShapeType="1"/>
              </p:cNvSpPr>
              <p:nvPr/>
            </p:nvSpPr>
            <p:spPr bwMode="auto">
              <a:xfrm>
                <a:off x="4272" y="288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23">
                <a:extLst>
                  <a:ext uri="{FF2B5EF4-FFF2-40B4-BE49-F238E27FC236}">
                    <a16:creationId xmlns:a16="http://schemas.microsoft.com/office/drawing/2014/main" id="{C9C12C19-50BC-1571-7A66-0E466515CC9C}"/>
                  </a:ext>
                </a:extLst>
              </p:cNvPr>
              <p:cNvSpPr>
                <a:spLocks noChangeShapeType="1"/>
              </p:cNvSpPr>
              <p:nvPr/>
            </p:nvSpPr>
            <p:spPr bwMode="auto">
              <a:xfrm>
                <a:off x="4368" y="288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7" name="Text Box 24">
              <a:extLst>
                <a:ext uri="{FF2B5EF4-FFF2-40B4-BE49-F238E27FC236}">
                  <a16:creationId xmlns:a16="http://schemas.microsoft.com/office/drawing/2014/main" id="{F96DA107-AE93-9087-2BDB-6873E20012C8}"/>
                </a:ext>
              </a:extLst>
            </p:cNvPr>
            <p:cNvSpPr txBox="1">
              <a:spLocks noChangeArrowheads="1"/>
            </p:cNvSpPr>
            <p:nvPr/>
          </p:nvSpPr>
          <p:spPr bwMode="auto">
            <a:xfrm>
              <a:off x="1856" y="2084"/>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a:latin typeface="Arial Black" panose="020B0A04020102020204" pitchFamily="34" charset="0"/>
                </a:rPr>
                <a:t>O</a:t>
              </a:r>
              <a:endParaRPr lang="en-US" altLang="en-US" sz="2800">
                <a:latin typeface="Times New Roman" panose="02020603050405020304" pitchFamily="18" charset="0"/>
              </a:endParaRPr>
            </a:p>
          </p:txBody>
        </p:sp>
        <p:grpSp>
          <p:nvGrpSpPr>
            <p:cNvPr id="18" name="Group 25">
              <a:extLst>
                <a:ext uri="{FF2B5EF4-FFF2-40B4-BE49-F238E27FC236}">
                  <a16:creationId xmlns:a16="http://schemas.microsoft.com/office/drawing/2014/main" id="{01473BB5-7176-C4DB-38E9-12A579F0E9B3}"/>
                </a:ext>
              </a:extLst>
            </p:cNvPr>
            <p:cNvGrpSpPr>
              <a:grpSpLocks/>
            </p:cNvGrpSpPr>
            <p:nvPr/>
          </p:nvGrpSpPr>
          <p:grpSpPr bwMode="auto">
            <a:xfrm>
              <a:off x="2858" y="1741"/>
              <a:ext cx="1096" cy="998"/>
              <a:chOff x="2892" y="2151"/>
              <a:chExt cx="900" cy="819"/>
            </a:xfrm>
          </p:grpSpPr>
          <p:sp>
            <p:nvSpPr>
              <p:cNvPr id="29" name="AutoShape 26">
                <a:extLst>
                  <a:ext uri="{FF2B5EF4-FFF2-40B4-BE49-F238E27FC236}">
                    <a16:creationId xmlns:a16="http://schemas.microsoft.com/office/drawing/2014/main" id="{5567B4E2-78F3-079B-C1A0-898B6DB16756}"/>
                  </a:ext>
                </a:extLst>
              </p:cNvPr>
              <p:cNvSpPr>
                <a:spLocks noChangeArrowheads="1"/>
              </p:cNvSpPr>
              <p:nvPr/>
            </p:nvSpPr>
            <p:spPr bwMode="auto">
              <a:xfrm>
                <a:off x="2892" y="2151"/>
                <a:ext cx="900" cy="819"/>
              </a:xfrm>
              <a:prstGeom prst="hexagon">
                <a:avLst>
                  <a:gd name="adj" fmla="val 27473"/>
                  <a:gd name="vf" fmla="val 115470"/>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0" name="Oval 29">
                <a:extLst>
                  <a:ext uri="{FF2B5EF4-FFF2-40B4-BE49-F238E27FC236}">
                    <a16:creationId xmlns:a16="http://schemas.microsoft.com/office/drawing/2014/main" id="{B61F2168-6BC7-5842-13E8-F6B675E855F4}"/>
                  </a:ext>
                </a:extLst>
              </p:cNvPr>
              <p:cNvSpPr>
                <a:spLocks noChangeArrowheads="1"/>
              </p:cNvSpPr>
              <p:nvPr/>
            </p:nvSpPr>
            <p:spPr bwMode="auto">
              <a:xfrm>
                <a:off x="3072" y="2277"/>
                <a:ext cx="540" cy="567"/>
              </a:xfrm>
              <a:prstGeom prst="ellipse">
                <a:avLst/>
              </a:prstGeom>
              <a:solidFill>
                <a:schemeClr val="bg1"/>
              </a:solidFill>
              <a:ln w="2857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grpSp>
          <p:nvGrpSpPr>
            <p:cNvPr id="19" name="Group 28">
              <a:extLst>
                <a:ext uri="{FF2B5EF4-FFF2-40B4-BE49-F238E27FC236}">
                  <a16:creationId xmlns:a16="http://schemas.microsoft.com/office/drawing/2014/main" id="{030B3D99-90FB-0C93-3E69-41527C8633D4}"/>
                </a:ext>
              </a:extLst>
            </p:cNvPr>
            <p:cNvGrpSpPr>
              <a:grpSpLocks/>
            </p:cNvGrpSpPr>
            <p:nvPr/>
          </p:nvGrpSpPr>
          <p:grpSpPr bwMode="auto">
            <a:xfrm>
              <a:off x="1412" y="1384"/>
              <a:ext cx="314" cy="1665"/>
              <a:chOff x="1723" y="1848"/>
              <a:chExt cx="258" cy="1368"/>
            </a:xfrm>
          </p:grpSpPr>
          <p:sp>
            <p:nvSpPr>
              <p:cNvPr id="25" name="Line 29">
                <a:extLst>
                  <a:ext uri="{FF2B5EF4-FFF2-40B4-BE49-F238E27FC236}">
                    <a16:creationId xmlns:a16="http://schemas.microsoft.com/office/drawing/2014/main" id="{AC3A37F5-42F2-C2B0-2E95-20F77AC695CA}"/>
                  </a:ext>
                </a:extLst>
              </p:cNvPr>
              <p:cNvSpPr>
                <a:spLocks noChangeShapeType="1"/>
              </p:cNvSpPr>
              <p:nvPr/>
            </p:nvSpPr>
            <p:spPr bwMode="auto">
              <a:xfrm rot="16200000" flipH="1">
                <a:off x="1333" y="2566"/>
                <a:ext cx="10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Text Box 30">
                <a:extLst>
                  <a:ext uri="{FF2B5EF4-FFF2-40B4-BE49-F238E27FC236}">
                    <a16:creationId xmlns:a16="http://schemas.microsoft.com/office/drawing/2014/main" id="{6BD09A8A-95F3-FD9E-F0AC-2FAF327B60A0}"/>
                  </a:ext>
                </a:extLst>
              </p:cNvPr>
              <p:cNvSpPr txBox="1">
                <a:spLocks noChangeArrowheads="1"/>
              </p:cNvSpPr>
              <p:nvPr/>
            </p:nvSpPr>
            <p:spPr bwMode="auto">
              <a:xfrm>
                <a:off x="1723" y="2947"/>
                <a:ext cx="249" cy="2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27" name="Text Box 31">
                <a:extLst>
                  <a:ext uri="{FF2B5EF4-FFF2-40B4-BE49-F238E27FC236}">
                    <a16:creationId xmlns:a16="http://schemas.microsoft.com/office/drawing/2014/main" id="{F51033C8-8404-AAD9-00CA-53D88B392E00}"/>
                  </a:ext>
                </a:extLst>
              </p:cNvPr>
              <p:cNvSpPr txBox="1">
                <a:spLocks noChangeArrowheads="1"/>
              </p:cNvSpPr>
              <p:nvPr/>
            </p:nvSpPr>
            <p:spPr bwMode="auto">
              <a:xfrm>
                <a:off x="1732" y="1848"/>
                <a:ext cx="249" cy="2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28" name="Text Box 32">
                <a:extLst>
                  <a:ext uri="{FF2B5EF4-FFF2-40B4-BE49-F238E27FC236}">
                    <a16:creationId xmlns:a16="http://schemas.microsoft.com/office/drawing/2014/main" id="{369326E9-0CCC-89BE-9C6F-C1ECD334368D}"/>
                  </a:ext>
                </a:extLst>
              </p:cNvPr>
              <p:cNvSpPr txBox="1">
                <a:spLocks noChangeArrowheads="1"/>
              </p:cNvSpPr>
              <p:nvPr/>
            </p:nvSpPr>
            <p:spPr bwMode="auto">
              <a:xfrm>
                <a:off x="1724" y="2404"/>
                <a:ext cx="238" cy="2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grpSp>
        <p:grpSp>
          <p:nvGrpSpPr>
            <p:cNvPr id="20" name="Group 33">
              <a:extLst>
                <a:ext uri="{FF2B5EF4-FFF2-40B4-BE49-F238E27FC236}">
                  <a16:creationId xmlns:a16="http://schemas.microsoft.com/office/drawing/2014/main" id="{D38850CC-82B1-0980-819F-979A297433B0}"/>
                </a:ext>
              </a:extLst>
            </p:cNvPr>
            <p:cNvGrpSpPr>
              <a:grpSpLocks/>
            </p:cNvGrpSpPr>
            <p:nvPr/>
          </p:nvGrpSpPr>
          <p:grpSpPr bwMode="auto">
            <a:xfrm>
              <a:off x="897" y="1380"/>
              <a:ext cx="314" cy="1665"/>
              <a:chOff x="1210" y="1845"/>
              <a:chExt cx="258" cy="1368"/>
            </a:xfrm>
          </p:grpSpPr>
          <p:sp>
            <p:nvSpPr>
              <p:cNvPr id="21" name="Line 34">
                <a:extLst>
                  <a:ext uri="{FF2B5EF4-FFF2-40B4-BE49-F238E27FC236}">
                    <a16:creationId xmlns:a16="http://schemas.microsoft.com/office/drawing/2014/main" id="{E6D50460-41D4-92D6-CC86-C2BBB6353F1F}"/>
                  </a:ext>
                </a:extLst>
              </p:cNvPr>
              <p:cNvSpPr>
                <a:spLocks noChangeShapeType="1"/>
              </p:cNvSpPr>
              <p:nvPr/>
            </p:nvSpPr>
            <p:spPr bwMode="auto">
              <a:xfrm rot="16200000" flipH="1">
                <a:off x="820" y="2563"/>
                <a:ext cx="10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Text Box 35">
                <a:extLst>
                  <a:ext uri="{FF2B5EF4-FFF2-40B4-BE49-F238E27FC236}">
                    <a16:creationId xmlns:a16="http://schemas.microsoft.com/office/drawing/2014/main" id="{1B8EAF6D-2653-32BA-05DE-6647F24995C3}"/>
                  </a:ext>
                </a:extLst>
              </p:cNvPr>
              <p:cNvSpPr txBox="1">
                <a:spLocks noChangeArrowheads="1"/>
              </p:cNvSpPr>
              <p:nvPr/>
            </p:nvSpPr>
            <p:spPr bwMode="auto">
              <a:xfrm>
                <a:off x="1210" y="2944"/>
                <a:ext cx="24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23" name="Text Box 36">
                <a:extLst>
                  <a:ext uri="{FF2B5EF4-FFF2-40B4-BE49-F238E27FC236}">
                    <a16:creationId xmlns:a16="http://schemas.microsoft.com/office/drawing/2014/main" id="{5BF4B35F-5A52-E10D-A9FA-6698D9877378}"/>
                  </a:ext>
                </a:extLst>
              </p:cNvPr>
              <p:cNvSpPr txBox="1">
                <a:spLocks noChangeArrowheads="1"/>
              </p:cNvSpPr>
              <p:nvPr/>
            </p:nvSpPr>
            <p:spPr bwMode="auto">
              <a:xfrm>
                <a:off x="1219" y="1845"/>
                <a:ext cx="24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24" name="Text Box 37">
                <a:extLst>
                  <a:ext uri="{FF2B5EF4-FFF2-40B4-BE49-F238E27FC236}">
                    <a16:creationId xmlns:a16="http://schemas.microsoft.com/office/drawing/2014/main" id="{EAD10DE4-B64E-BC66-1853-567713CA375F}"/>
                  </a:ext>
                </a:extLst>
              </p:cNvPr>
              <p:cNvSpPr txBox="1">
                <a:spLocks noChangeArrowheads="1"/>
              </p:cNvSpPr>
              <p:nvPr/>
            </p:nvSpPr>
            <p:spPr bwMode="auto">
              <a:xfrm>
                <a:off x="1211" y="2401"/>
                <a:ext cx="238" cy="2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grpSp>
      </p:grpSp>
      <p:sp>
        <p:nvSpPr>
          <p:cNvPr id="41" name="Title 1">
            <a:extLst>
              <a:ext uri="{FF2B5EF4-FFF2-40B4-BE49-F238E27FC236}">
                <a16:creationId xmlns:a16="http://schemas.microsoft.com/office/drawing/2014/main" id="{2AB8F756-5743-734B-48D5-D768F01F09BC}"/>
              </a:ext>
            </a:extLst>
          </p:cNvPr>
          <p:cNvSpPr>
            <a:spLocks/>
          </p:cNvSpPr>
          <p:nvPr/>
        </p:nvSpPr>
        <p:spPr bwMode="auto">
          <a:xfrm>
            <a:off x="1197429" y="8209"/>
            <a:ext cx="9470571"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Polyethylene Terephthalate (PETE)</a:t>
            </a:r>
          </a:p>
        </p:txBody>
      </p:sp>
    </p:spTree>
    <p:extLst>
      <p:ext uri="{BB962C8B-B14F-4D97-AF65-F5344CB8AC3E}">
        <p14:creationId xmlns:p14="http://schemas.microsoft.com/office/powerpoint/2010/main" val="299763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BCF24C-4EEF-CFF1-E461-36D271A49CE5}"/>
              </a:ext>
            </a:extLst>
          </p:cNvPr>
          <p:cNvSpPr>
            <a:spLocks noGrp="1"/>
          </p:cNvSpPr>
          <p:nvPr>
            <p:ph idx="1"/>
          </p:nvPr>
        </p:nvSpPr>
        <p:spPr>
          <a:xfrm>
            <a:off x="746761" y="786960"/>
            <a:ext cx="5092194" cy="5284079"/>
          </a:xfrm>
        </p:spPr>
        <p:txBody>
          <a:bodyPr>
            <a:normAutofit lnSpcReduction="10000"/>
          </a:bodyPr>
          <a:lstStyle/>
          <a:p>
            <a:r>
              <a:rPr lang="en-US" sz="2200" dirty="0"/>
              <a:t>PETE in its stable state, is a semicrystalline resin</a:t>
            </a:r>
          </a:p>
          <a:p>
            <a:r>
              <a:rPr lang="en-US" sz="2200" dirty="0"/>
              <a:t>Tough and rigid</a:t>
            </a:r>
          </a:p>
          <a:p>
            <a:r>
              <a:rPr lang="en-US" sz="2200" dirty="0"/>
              <a:t>Clear and colorless</a:t>
            </a:r>
          </a:p>
          <a:p>
            <a:r>
              <a:rPr lang="en-US" sz="2200" dirty="0"/>
              <a:t>Outstanding chemical resistance</a:t>
            </a:r>
          </a:p>
          <a:p>
            <a:pPr marL="0" indent="0">
              <a:buNone/>
            </a:pPr>
            <a:endParaRPr lang="en-US" sz="2200" dirty="0"/>
          </a:p>
          <a:p>
            <a:pPr marL="0" indent="0">
              <a:buNone/>
            </a:pPr>
            <a:r>
              <a:rPr lang="en-US" sz="2200" dirty="0"/>
              <a:t>Disadvantage: </a:t>
            </a:r>
          </a:p>
          <a:p>
            <a:r>
              <a:rPr lang="en-US" sz="2200" dirty="0"/>
              <a:t>Relatively low thermal resistance (soda bottle shrinks when boiling water is poured into it)</a:t>
            </a:r>
          </a:p>
          <a:p>
            <a:pPr marL="0" indent="0">
              <a:buNone/>
            </a:pPr>
            <a:endParaRPr lang="en-US" sz="2200" dirty="0"/>
          </a:p>
          <a:p>
            <a:pPr marL="0" indent="0">
              <a:buNone/>
            </a:pPr>
            <a:r>
              <a:rPr lang="en-US" sz="2200" dirty="0"/>
              <a:t>Applications:</a:t>
            </a:r>
          </a:p>
          <a:p>
            <a:r>
              <a:rPr lang="en-US" sz="2200" dirty="0"/>
              <a:t>Bottles, used as a fiber for clothing, food and product packaging, magnetic tape</a:t>
            </a:r>
          </a:p>
        </p:txBody>
      </p:sp>
      <p:sp>
        <p:nvSpPr>
          <p:cNvPr id="1035" name="Oval 103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8" name="Picture 4" descr="Magnetic tape - Wikipedia">
            <a:extLst>
              <a:ext uri="{FF2B5EF4-FFF2-40B4-BE49-F238E27FC236}">
                <a16:creationId xmlns:a16="http://schemas.microsoft.com/office/drawing/2014/main" id="{ED0EF112-C98A-DF11-68FC-BB78BD26CE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726"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1037" name="Arc 103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26" name="Picture 2" descr="PET bottles: 15ml to 5000ml – APSARA PLASTIC INDUSTRIES">
            <a:extLst>
              <a:ext uri="{FF2B5EF4-FFF2-40B4-BE49-F238E27FC236}">
                <a16:creationId xmlns:a16="http://schemas.microsoft.com/office/drawing/2014/main" id="{0B3C8DEC-D20B-B479-DCA9-A63380A300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40" r="25061" b="2"/>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025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FEFC7-E73F-32B4-8900-B8B441678E3D}"/>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Thermosets</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5" name="Content Placeholder 4" descr="Image of the polymer chains forming thermoplastics, elastomers, and thermosets. [12]">
            <a:extLst>
              <a:ext uri="{FF2B5EF4-FFF2-40B4-BE49-F238E27FC236}">
                <a16:creationId xmlns:a16="http://schemas.microsoft.com/office/drawing/2014/main" id="{4FBEC3ED-5019-C535-4011-CFDDFD8C263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5810"/>
          <a:stretch/>
        </p:blipFill>
        <p:spPr bwMode="auto">
          <a:xfrm>
            <a:off x="8833757" y="4001317"/>
            <a:ext cx="3096986" cy="21227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3ECFEC-D75A-4614-F5FC-244A256A90ED}"/>
              </a:ext>
            </a:extLst>
          </p:cNvPr>
          <p:cNvSpPr txBox="1"/>
          <p:nvPr/>
        </p:nvSpPr>
        <p:spPr>
          <a:xfrm>
            <a:off x="1243329" y="1270182"/>
            <a:ext cx="10107386" cy="4985980"/>
          </a:xfrm>
          <a:prstGeom prst="rect">
            <a:avLst/>
          </a:prstGeom>
          <a:noFill/>
        </p:spPr>
        <p:txBody>
          <a:bodyPr wrap="square" rtlCol="0">
            <a:spAutoFit/>
          </a:bodyPr>
          <a:lstStyle/>
          <a:p>
            <a:r>
              <a:rPr lang="en-US" sz="2000" dirty="0"/>
              <a:t> Thermosetting plastics are highly cross-linked polymers that form a 3D network structure</a:t>
            </a:r>
          </a:p>
          <a:p>
            <a:pPr marL="285750" indent="-285750">
              <a:buFont typeface="Arial" panose="020B0604020202020204" pitchFamily="34" charset="0"/>
              <a:buChar char="•"/>
            </a:pPr>
            <a:r>
              <a:rPr lang="en-US" sz="2000" dirty="0"/>
              <a:t>Good strength, stiffness and hardness</a:t>
            </a:r>
          </a:p>
          <a:p>
            <a:pPr marL="285750" indent="-285750">
              <a:buFont typeface="Arial" panose="020B0604020202020204" pitchFamily="34" charset="0"/>
              <a:buChar char="•"/>
            </a:pPr>
            <a:r>
              <a:rPr lang="en-US" sz="2000" dirty="0"/>
              <a:t>But also, poor ductility, impact properties and high glass temperature</a:t>
            </a:r>
          </a:p>
          <a:p>
            <a:pPr marL="285750" indent="-285750">
              <a:buFont typeface="Arial" panose="020B0604020202020204" pitchFamily="34" charset="0"/>
              <a:buChar char="•"/>
            </a:pPr>
            <a:r>
              <a:rPr lang="en-US" sz="2000" dirty="0"/>
              <a:t>Some thermosets are cross-linked by heat or a combination of heat and pressure. Others may be cross-linked by a chemical reaction that occurs at room temperature</a:t>
            </a:r>
          </a:p>
          <a:p>
            <a:pPr marL="285750" indent="-285750">
              <a:buFont typeface="Arial" panose="020B0604020202020204" pitchFamily="34" charset="0"/>
              <a:buChar char="•"/>
            </a:pPr>
            <a:r>
              <a:rPr lang="en-US" sz="2000" dirty="0"/>
              <a:t>Cross-linking is irreversible so thermosets cannot be reused or recycled</a:t>
            </a:r>
          </a:p>
          <a:p>
            <a:pPr marL="285750" indent="-285750">
              <a:buFont typeface="Arial" panose="020B0604020202020204" pitchFamily="34" charset="0"/>
              <a:buChar char="•"/>
            </a:pPr>
            <a:r>
              <a:rPr lang="en-US" sz="2000" dirty="0"/>
              <a:t>Maximum-use temperature ranges from 77 to 288</a:t>
            </a:r>
            <a:r>
              <a:rPr lang="en-US" sz="2000" baseline="30000" dirty="0"/>
              <a:t>o</a:t>
            </a:r>
            <a:r>
              <a:rPr lang="en-US" sz="2000" dirty="0"/>
              <a:t>C. </a:t>
            </a:r>
          </a:p>
          <a:p>
            <a:endParaRPr lang="en-US" sz="2000" dirty="0"/>
          </a:p>
          <a:p>
            <a:r>
              <a:rPr lang="en-US" sz="2000" dirty="0"/>
              <a:t> Some advantages of thermosets are:</a:t>
            </a:r>
          </a:p>
          <a:p>
            <a:endParaRPr lang="en-US" sz="2000" dirty="0"/>
          </a:p>
          <a:p>
            <a:pPr marL="285750" indent="-285750">
              <a:buFont typeface="Arial" panose="020B0604020202020204" pitchFamily="34" charset="0"/>
              <a:buChar char="•"/>
            </a:pPr>
            <a:r>
              <a:rPr lang="en-US" sz="2000" dirty="0"/>
              <a:t>High thermal and dimensional stability</a:t>
            </a:r>
          </a:p>
          <a:p>
            <a:pPr marL="285750" indent="-285750">
              <a:buFont typeface="Arial" panose="020B0604020202020204" pitchFamily="34" charset="0"/>
              <a:buChar char="•"/>
            </a:pPr>
            <a:r>
              <a:rPr lang="en-US" sz="2000" dirty="0"/>
              <a:t>High rigidity </a:t>
            </a:r>
          </a:p>
          <a:p>
            <a:pPr marL="285750" indent="-285750">
              <a:buFont typeface="Arial" panose="020B0604020202020204" pitchFamily="34" charset="0"/>
              <a:buChar char="•"/>
            </a:pPr>
            <a:r>
              <a:rPr lang="en-US" sz="2000" dirty="0"/>
              <a:t>Light weight</a:t>
            </a:r>
          </a:p>
          <a:p>
            <a:pPr marL="285750" indent="-285750">
              <a:buFont typeface="Arial" panose="020B0604020202020204" pitchFamily="34" charset="0"/>
              <a:buChar char="•"/>
            </a:pPr>
            <a:r>
              <a:rPr lang="en-US" sz="2000" dirty="0"/>
              <a:t>Resistance to creep and deformation under load </a:t>
            </a:r>
          </a:p>
          <a:p>
            <a:pPr marL="285750" indent="-285750">
              <a:buFont typeface="Arial" panose="020B0604020202020204" pitchFamily="34" charset="0"/>
              <a:buChar char="•"/>
            </a:pPr>
            <a:r>
              <a:rPr lang="en-US" sz="2000" dirty="0"/>
              <a:t>High electrical and thermal insulating properties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25949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EF26ACB-1C02-02D1-571F-07473A8B9F5D}"/>
              </a:ext>
            </a:extLst>
          </p:cNvPr>
          <p:cNvPicPr>
            <a:picLocks noGrp="1" noChangeAspect="1"/>
          </p:cNvPicPr>
          <p:nvPr>
            <p:ph idx="1"/>
          </p:nvPr>
        </p:nvPicPr>
        <p:blipFill>
          <a:blip r:embed="rId2"/>
          <a:stretch>
            <a:fillRect/>
          </a:stretch>
        </p:blipFill>
        <p:spPr>
          <a:xfrm>
            <a:off x="576943" y="718458"/>
            <a:ext cx="7554685" cy="5595256"/>
          </a:xfrm>
          <a:prstGeom prst="rect">
            <a:avLst/>
          </a:prstGeom>
        </p:spPr>
      </p:pic>
      <p:sp>
        <p:nvSpPr>
          <p:cNvPr id="2" name="TextBox 1">
            <a:extLst>
              <a:ext uri="{FF2B5EF4-FFF2-40B4-BE49-F238E27FC236}">
                <a16:creationId xmlns:a16="http://schemas.microsoft.com/office/drawing/2014/main" id="{6CF210C6-55AD-E793-E527-28BD73F1828E}"/>
              </a:ext>
            </a:extLst>
          </p:cNvPr>
          <p:cNvSpPr txBox="1"/>
          <p:nvPr/>
        </p:nvSpPr>
        <p:spPr>
          <a:xfrm>
            <a:off x="8806542" y="1859339"/>
            <a:ext cx="2481943" cy="3139321"/>
          </a:xfrm>
          <a:prstGeom prst="rect">
            <a:avLst/>
          </a:prstGeom>
          <a:noFill/>
        </p:spPr>
        <p:txBody>
          <a:bodyPr wrap="square" rtlCol="0">
            <a:spAutoFit/>
          </a:bodyPr>
          <a:lstStyle/>
          <a:p>
            <a:r>
              <a:rPr lang="en-US" dirty="0"/>
              <a:t>T</a:t>
            </a:r>
            <a:r>
              <a:rPr lang="en-US" baseline="-25000" dirty="0"/>
              <a:t>m</a:t>
            </a:r>
            <a:r>
              <a:rPr lang="en-US" dirty="0"/>
              <a:t> and </a:t>
            </a:r>
            <a:r>
              <a:rPr lang="en-US" dirty="0" err="1"/>
              <a:t>T</a:t>
            </a:r>
            <a:r>
              <a:rPr lang="en-US" baseline="-25000" dirty="0" err="1"/>
              <a:t>g</a:t>
            </a:r>
            <a:r>
              <a:rPr lang="en-US" dirty="0"/>
              <a:t> also influence the fabrication and processing procedures for polymers and polymer–matrix composites</a:t>
            </a:r>
          </a:p>
          <a:p>
            <a:endParaRPr lang="en-US" dirty="0"/>
          </a:p>
          <a:p>
            <a:r>
              <a:rPr lang="en-US" dirty="0"/>
              <a:t>Normally the value of </a:t>
            </a:r>
            <a:r>
              <a:rPr lang="en-US" dirty="0" err="1"/>
              <a:t>Tg</a:t>
            </a:r>
            <a:r>
              <a:rPr lang="en-US" dirty="0"/>
              <a:t> lies somewhere between 0.5 Tm and 0.8 T</a:t>
            </a:r>
            <a:r>
              <a:rPr lang="en-US" baseline="-25000" dirty="0"/>
              <a:t>m</a:t>
            </a:r>
            <a:r>
              <a:rPr lang="en-US" dirty="0"/>
              <a:t> (in Kelvin)</a:t>
            </a:r>
          </a:p>
        </p:txBody>
      </p:sp>
    </p:spTree>
    <p:extLst>
      <p:ext uri="{BB962C8B-B14F-4D97-AF65-F5344CB8AC3E}">
        <p14:creationId xmlns:p14="http://schemas.microsoft.com/office/powerpoint/2010/main" val="3502368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B6BE45-CAC7-C9A2-C2D3-C48E1397B031}"/>
              </a:ext>
            </a:extLst>
          </p:cNvPr>
          <p:cNvSpPr>
            <a:spLocks noGrp="1"/>
          </p:cNvSpPr>
          <p:nvPr>
            <p:ph idx="1"/>
          </p:nvPr>
        </p:nvSpPr>
        <p:spPr>
          <a:xfrm>
            <a:off x="1132840" y="1376680"/>
            <a:ext cx="10515600" cy="4729480"/>
          </a:xfrm>
        </p:spPr>
        <p:txBody>
          <a:bodyPr>
            <a:normAutofit/>
          </a:bodyPr>
          <a:lstStyle/>
          <a:p>
            <a:r>
              <a:rPr lang="en-US" sz="2400" dirty="0"/>
              <a:t>TS are stronger, more heat resistant and more rigid than TP</a:t>
            </a:r>
          </a:p>
          <a:p>
            <a:r>
              <a:rPr lang="en-US" sz="2400" dirty="0"/>
              <a:t>TS have higher melting point and </a:t>
            </a:r>
            <a:r>
              <a:rPr lang="en-US" sz="2400" dirty="0" err="1"/>
              <a:t>T</a:t>
            </a:r>
            <a:r>
              <a:rPr lang="en-US" sz="2400" baseline="-25000" dirty="0" err="1"/>
              <a:t>g</a:t>
            </a:r>
            <a:r>
              <a:rPr lang="en-US" sz="2400" dirty="0"/>
              <a:t> than TP as a</a:t>
            </a:r>
            <a:r>
              <a:rPr lang="en-US" sz="2400" b="0" i="0" dirty="0">
                <a:solidFill>
                  <a:srgbClr val="636363"/>
                </a:solidFill>
                <a:effectLst/>
                <a:latin typeface="calibri" panose="020F0502020204030204" pitchFamily="34" charset="0"/>
              </a:rPr>
              <a:t>n </a:t>
            </a:r>
            <a:r>
              <a:rPr lang="en-US" sz="2400" b="0" i="0" dirty="0">
                <a:effectLst/>
                <a:latin typeface="calibri" panose="020F0502020204030204" pitchFamily="34" charset="0"/>
              </a:rPr>
              <a:t>increase in cross-linking decreases the mobility of the polymer. </a:t>
            </a:r>
            <a:endParaRPr lang="en-US" sz="2400" dirty="0"/>
          </a:p>
          <a:p>
            <a:r>
              <a:rPr lang="en-US" sz="2400" dirty="0"/>
              <a:t>TS can withstand higher temperatures than TP without losing their shape making them more durable in high temperature applications. So TS cannot be reheated and remelted after curing like TP.</a:t>
            </a:r>
          </a:p>
          <a:p>
            <a:r>
              <a:rPr lang="en-US" sz="2400" b="0" i="0" dirty="0">
                <a:solidFill>
                  <a:srgbClr val="040C28"/>
                </a:solidFill>
                <a:effectLst/>
                <a:latin typeface="Google Sans"/>
              </a:rPr>
              <a:t>Thermoplastics have secondary bonds between molecular chains.</a:t>
            </a:r>
            <a:r>
              <a:rPr lang="en-US" sz="2400" b="0" i="0" dirty="0">
                <a:solidFill>
                  <a:srgbClr val="202124"/>
                </a:solidFill>
                <a:effectLst/>
                <a:latin typeface="Google Sans"/>
              </a:rPr>
              <a:t> </a:t>
            </a:r>
            <a:r>
              <a:rPr lang="en-US" sz="2400" b="0" i="0" dirty="0">
                <a:solidFill>
                  <a:srgbClr val="040C28"/>
                </a:solidFill>
                <a:effectLst/>
                <a:latin typeface="Google Sans"/>
              </a:rPr>
              <a:t>Thermosetting plastics have primary bonds between molecular chains and are held together by strong cross-links</a:t>
            </a:r>
            <a:r>
              <a:rPr lang="en-US" sz="2400" b="0" i="0" dirty="0">
                <a:solidFill>
                  <a:srgbClr val="202124"/>
                </a:solidFill>
                <a:effectLst/>
                <a:latin typeface="Google Sans"/>
              </a:rPr>
              <a:t>.</a:t>
            </a:r>
            <a:endParaRPr lang="en-US" sz="2400" dirty="0"/>
          </a:p>
          <a:p>
            <a:pPr>
              <a:buFont typeface="Wingdings" panose="05000000000000000000" pitchFamily="2" charset="2"/>
              <a:buChar char="v"/>
            </a:pPr>
            <a:r>
              <a:rPr lang="en-US" sz="2400" dirty="0"/>
              <a:t>Difference in properties arises because of different molecular structures </a:t>
            </a:r>
            <a:r>
              <a:rPr lang="en-US" sz="2400" dirty="0" err="1"/>
              <a:t>i.e</a:t>
            </a:r>
            <a:r>
              <a:rPr lang="en-US" sz="2400" dirty="0"/>
              <a:t> Thermosets have a network structure and Thermoplastics have a linear structure </a:t>
            </a:r>
          </a:p>
          <a:p>
            <a:pPr marL="0" indent="0">
              <a:buNone/>
            </a:pPr>
            <a:endParaRPr lang="en-US" dirty="0"/>
          </a:p>
        </p:txBody>
      </p:sp>
      <p:sp>
        <p:nvSpPr>
          <p:cNvPr id="4" name="Title 1">
            <a:extLst>
              <a:ext uri="{FF2B5EF4-FFF2-40B4-BE49-F238E27FC236}">
                <a16:creationId xmlns:a16="http://schemas.microsoft.com/office/drawing/2014/main" id="{B662A8A6-2603-DA30-95F3-D3FBE2480537}"/>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Thermoplastics vs thermosets</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2747517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215C86-4BBB-3F66-49D9-1169F1BCB960}"/>
              </a:ext>
            </a:extLst>
          </p:cNvPr>
          <p:cNvSpPr>
            <a:spLocks noGrp="1"/>
          </p:cNvSpPr>
          <p:nvPr>
            <p:ph idx="1"/>
          </p:nvPr>
        </p:nvSpPr>
        <p:spPr>
          <a:xfrm>
            <a:off x="838200" y="1262743"/>
            <a:ext cx="10515600" cy="4914220"/>
          </a:xfrm>
        </p:spPr>
        <p:txBody>
          <a:bodyPr/>
          <a:lstStyle/>
          <a:p>
            <a:r>
              <a:rPr lang="en-US" dirty="0"/>
              <a:t>Commonly produced by condensation polymerization of phenol and formaldehyde</a:t>
            </a:r>
          </a:p>
          <a:p>
            <a:r>
              <a:rPr lang="en-US" dirty="0"/>
              <a:t>First major plastic used in industry</a:t>
            </a:r>
          </a:p>
          <a:p>
            <a:r>
              <a:rPr lang="en-US" dirty="0"/>
              <a:t>High cross linking of aromatic structure produces high hardness, rigidity and strength</a:t>
            </a:r>
          </a:p>
          <a:p>
            <a:r>
              <a:rPr lang="en-US" altLang="en-US" dirty="0"/>
              <a:t>low thermal conductivity (pot/pan handles)</a:t>
            </a:r>
          </a:p>
          <a:p>
            <a:r>
              <a:rPr lang="en-US" altLang="en-US" dirty="0"/>
              <a:t>high electrical resistance (circuit breakers)</a:t>
            </a:r>
          </a:p>
          <a:p>
            <a:r>
              <a:rPr lang="en-US" dirty="0"/>
              <a:t>Low cost </a:t>
            </a:r>
          </a:p>
          <a:p>
            <a:r>
              <a:rPr lang="en-US" dirty="0"/>
              <a:t>Excellent moldability</a:t>
            </a:r>
          </a:p>
          <a:p>
            <a:pPr marL="0" indent="0">
              <a:buNone/>
            </a:pPr>
            <a:endParaRPr lang="en-US" dirty="0"/>
          </a:p>
        </p:txBody>
      </p:sp>
      <p:sp>
        <p:nvSpPr>
          <p:cNvPr id="4" name="Title 1">
            <a:extLst>
              <a:ext uri="{FF2B5EF4-FFF2-40B4-BE49-F238E27FC236}">
                <a16:creationId xmlns:a16="http://schemas.microsoft.com/office/drawing/2014/main" id="{060D35B5-E203-9B32-6A08-54168379BC36}"/>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Phenol Formaldehyde</a:t>
            </a:r>
          </a:p>
        </p:txBody>
      </p:sp>
    </p:spTree>
    <p:extLst>
      <p:ext uri="{BB962C8B-B14F-4D97-AF65-F5344CB8AC3E}">
        <p14:creationId xmlns:p14="http://schemas.microsoft.com/office/powerpoint/2010/main" val="2565371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kelite | chemical compound | Britannica">
            <a:extLst>
              <a:ext uri="{FF2B5EF4-FFF2-40B4-BE49-F238E27FC236}">
                <a16:creationId xmlns:a16="http://schemas.microsoft.com/office/drawing/2014/main" id="{F5A15473-C4E2-2317-2618-1F1DFC735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 y="375920"/>
            <a:ext cx="11104880" cy="62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98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36B4D0-37CD-B39A-559A-740A4755D9D4}"/>
              </a:ext>
            </a:extLst>
          </p:cNvPr>
          <p:cNvSpPr>
            <a:spLocks noGrp="1"/>
          </p:cNvSpPr>
          <p:nvPr>
            <p:ph idx="1"/>
          </p:nvPr>
        </p:nvSpPr>
        <p:spPr>
          <a:xfrm>
            <a:off x="680720" y="1534762"/>
            <a:ext cx="10515600" cy="4789056"/>
          </a:xfrm>
        </p:spPr>
        <p:txBody>
          <a:bodyPr/>
          <a:lstStyle/>
          <a:p>
            <a:r>
              <a:rPr lang="en-US" dirty="0"/>
              <a:t>Electrical connectors</a:t>
            </a:r>
          </a:p>
          <a:p>
            <a:r>
              <a:rPr lang="en-US" dirty="0"/>
              <a:t>Handles, knobs for small appliances</a:t>
            </a:r>
          </a:p>
          <a:p>
            <a:r>
              <a:rPr lang="en-US" dirty="0"/>
              <a:t>Phenolic resins used in laminating plywood </a:t>
            </a:r>
          </a:p>
        </p:txBody>
      </p:sp>
      <p:sp>
        <p:nvSpPr>
          <p:cNvPr id="4" name="Title 1">
            <a:extLst>
              <a:ext uri="{FF2B5EF4-FFF2-40B4-BE49-F238E27FC236}">
                <a16:creationId xmlns:a16="http://schemas.microsoft.com/office/drawing/2014/main" id="{90F63107-E593-2A71-923B-90B780059C7E}"/>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Phenol Formaldehyde</a:t>
            </a:r>
          </a:p>
        </p:txBody>
      </p:sp>
      <p:pic>
        <p:nvPicPr>
          <p:cNvPr id="1026" name="Picture 2" descr="Phenol formaldehyde resin - Wikipedia">
            <a:extLst>
              <a:ext uri="{FF2B5EF4-FFF2-40B4-BE49-F238E27FC236}">
                <a16:creationId xmlns:a16="http://schemas.microsoft.com/office/drawing/2014/main" id="{D39AB11A-0311-4774-12E3-34772FF47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7381" y="951798"/>
            <a:ext cx="3751489" cy="33174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kelite Strip Connector, 10A, 12 Way at Rs 19/unit in Jamnagar | ID:  21617230388">
            <a:extLst>
              <a:ext uri="{FF2B5EF4-FFF2-40B4-BE49-F238E27FC236}">
                <a16:creationId xmlns:a16="http://schemas.microsoft.com/office/drawing/2014/main" id="{3ADEEE45-6EDC-146D-CB5B-C55D9DF86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479" y="3212532"/>
            <a:ext cx="3371850" cy="3171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6F80AF-1ADA-1087-18A8-5D601A919915}"/>
              </a:ext>
            </a:extLst>
          </p:cNvPr>
          <p:cNvSpPr txBox="1"/>
          <p:nvPr/>
        </p:nvSpPr>
        <p:spPr>
          <a:xfrm>
            <a:off x="4648200" y="5884774"/>
            <a:ext cx="2895600" cy="369332"/>
          </a:xfrm>
          <a:prstGeom prst="rect">
            <a:avLst/>
          </a:prstGeom>
          <a:noFill/>
        </p:spPr>
        <p:txBody>
          <a:bodyPr wrap="square" rtlCol="0">
            <a:spAutoFit/>
          </a:bodyPr>
          <a:lstStyle/>
          <a:p>
            <a:r>
              <a:rPr lang="en-US" dirty="0"/>
              <a:t>Electrical strip connector</a:t>
            </a:r>
          </a:p>
        </p:txBody>
      </p:sp>
      <p:pic>
        <p:nvPicPr>
          <p:cNvPr id="2" name="Picture 2" descr="Bakelite® Door Handles | Archiproducts">
            <a:extLst>
              <a:ext uri="{FF2B5EF4-FFF2-40B4-BE49-F238E27FC236}">
                <a16:creationId xmlns:a16="http://schemas.microsoft.com/office/drawing/2014/main" id="{470412DB-2D49-F35B-8FD3-30A385C1A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94" y="3212532"/>
            <a:ext cx="2547938" cy="2822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25E1C55-ED90-76FD-31D7-A747080EC620}"/>
              </a:ext>
            </a:extLst>
          </p:cNvPr>
          <p:cNvSpPr txBox="1"/>
          <p:nvPr/>
        </p:nvSpPr>
        <p:spPr>
          <a:xfrm>
            <a:off x="995680" y="5948944"/>
            <a:ext cx="2286000" cy="374874"/>
          </a:xfrm>
          <a:prstGeom prst="rect">
            <a:avLst/>
          </a:prstGeom>
          <a:noFill/>
        </p:spPr>
        <p:txBody>
          <a:bodyPr wrap="square" rtlCol="0">
            <a:spAutoFit/>
          </a:bodyPr>
          <a:lstStyle/>
          <a:p>
            <a:r>
              <a:rPr lang="en-US" dirty="0"/>
              <a:t>Door handle </a:t>
            </a:r>
          </a:p>
        </p:txBody>
      </p:sp>
      <p:pic>
        <p:nvPicPr>
          <p:cNvPr id="7" name="Picture 4" descr="Plywood - Wikipedia">
            <a:extLst>
              <a:ext uri="{FF2B5EF4-FFF2-40B4-BE49-F238E27FC236}">
                <a16:creationId xmlns:a16="http://schemas.microsoft.com/office/drawing/2014/main" id="{8148EDB4-2EAD-2DD8-9516-3B6A061B3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8050" y="4402924"/>
            <a:ext cx="2326640" cy="1787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477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6C6E0-30ED-6CF9-A2C1-6D42D8AC18F0}"/>
              </a:ext>
            </a:extLst>
          </p:cNvPr>
          <p:cNvSpPr>
            <a:spLocks noGrp="1"/>
          </p:cNvSpPr>
          <p:nvPr>
            <p:ph idx="1"/>
          </p:nvPr>
        </p:nvSpPr>
        <p:spPr>
          <a:xfrm>
            <a:off x="838200" y="1360714"/>
            <a:ext cx="10515600" cy="4816249"/>
          </a:xfrm>
        </p:spPr>
        <p:txBody>
          <a:bodyPr/>
          <a:lstStyle/>
          <a:p>
            <a:pPr>
              <a:buFontTx/>
              <a:buNone/>
            </a:pPr>
            <a:r>
              <a:rPr lang="en-US" altLang="en-US" b="1" dirty="0"/>
              <a:t>Notable Properties</a:t>
            </a:r>
          </a:p>
          <a:p>
            <a:r>
              <a:rPr lang="en-US" altLang="en-US" dirty="0"/>
              <a:t>One of the hardest and stiffest of commercial plastics,</a:t>
            </a:r>
          </a:p>
          <a:p>
            <a:r>
              <a:rPr lang="en-US" altLang="en-US" dirty="0"/>
              <a:t>excellent color retention, does not burn</a:t>
            </a:r>
          </a:p>
          <a:p>
            <a:pPr marL="0" indent="0">
              <a:buNone/>
            </a:pPr>
            <a:endParaRPr lang="en-US" altLang="en-US" dirty="0"/>
          </a:p>
          <a:p>
            <a:pPr>
              <a:buFontTx/>
              <a:buNone/>
            </a:pPr>
            <a:r>
              <a:rPr lang="en-US" altLang="en-US" b="1" dirty="0"/>
              <a:t>Uses</a:t>
            </a:r>
            <a:r>
              <a:rPr lang="en-US" altLang="en-US" dirty="0"/>
              <a:t> </a:t>
            </a:r>
          </a:p>
          <a:p>
            <a:r>
              <a:rPr lang="en-US" altLang="en-US" dirty="0"/>
              <a:t>dishware				</a:t>
            </a:r>
          </a:p>
          <a:p>
            <a:r>
              <a:rPr lang="en-US" altLang="en-US" dirty="0"/>
              <a:t>laminating resins: </a:t>
            </a:r>
            <a:r>
              <a:rPr lang="en-US" altLang="en-US" b="1" dirty="0"/>
              <a:t>Formica</a:t>
            </a:r>
            <a:r>
              <a:rPr lang="en-US" altLang="en-US" dirty="0"/>
              <a:t> (countertops)</a:t>
            </a:r>
          </a:p>
          <a:p>
            <a:endParaRPr lang="en-US" dirty="0"/>
          </a:p>
        </p:txBody>
      </p:sp>
      <p:sp>
        <p:nvSpPr>
          <p:cNvPr id="4" name="Title 1">
            <a:extLst>
              <a:ext uri="{FF2B5EF4-FFF2-40B4-BE49-F238E27FC236}">
                <a16:creationId xmlns:a16="http://schemas.microsoft.com/office/drawing/2014/main" id="{4A02F3DC-2F42-BE85-7B9E-D5A7B9EFE0EA}"/>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Melamine</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Formaldehyde</a:t>
            </a:r>
          </a:p>
        </p:txBody>
      </p:sp>
      <p:pic>
        <p:nvPicPr>
          <p:cNvPr id="2050" name="Picture 2" descr="Custom Formica Laminate Countertops | Kitchen Magic">
            <a:extLst>
              <a:ext uri="{FF2B5EF4-FFF2-40B4-BE49-F238E27FC236}">
                <a16:creationId xmlns:a16="http://schemas.microsoft.com/office/drawing/2014/main" id="{B04BE43B-44E8-BB18-32E1-D8342C860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080" y="2816134"/>
            <a:ext cx="4145280" cy="295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022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AE9EB-88F9-3F60-8A28-C57C6EA9318E}"/>
              </a:ext>
            </a:extLst>
          </p:cNvPr>
          <p:cNvSpPr>
            <a:spLocks noGrp="1"/>
          </p:cNvSpPr>
          <p:nvPr>
            <p:ph idx="1"/>
          </p:nvPr>
        </p:nvSpPr>
        <p:spPr>
          <a:xfrm>
            <a:off x="838200" y="1240971"/>
            <a:ext cx="10515600" cy="4935992"/>
          </a:xfrm>
        </p:spPr>
        <p:txBody>
          <a:bodyPr>
            <a:normAutofit/>
          </a:bodyPr>
          <a:lstStyle/>
          <a:p>
            <a:r>
              <a:rPr lang="en-US" sz="2400" dirty="0"/>
              <a:t>Do not give off reaction products when they cure and so low cure shrinkage</a:t>
            </a:r>
          </a:p>
          <a:p>
            <a:r>
              <a:rPr lang="en-US" sz="2400" dirty="0"/>
              <a:t>Good adhesion to other materials</a:t>
            </a:r>
          </a:p>
          <a:p>
            <a:r>
              <a:rPr lang="en-US" sz="2400" dirty="0"/>
              <a:t>Good chemical and environmental resistance</a:t>
            </a:r>
          </a:p>
          <a:p>
            <a:r>
              <a:rPr lang="en-US" sz="2400" dirty="0"/>
              <a:t>Good mechanical and insulating properties</a:t>
            </a:r>
          </a:p>
          <a:p>
            <a:r>
              <a:rPr lang="en-US" sz="2400" dirty="0"/>
              <a:t>High molecular mobility during processing</a:t>
            </a:r>
          </a:p>
          <a:p>
            <a:pPr marL="0" indent="0">
              <a:buNone/>
            </a:pPr>
            <a:r>
              <a:rPr lang="en-US" sz="2400" dirty="0"/>
              <a:t>Applications:</a:t>
            </a:r>
          </a:p>
          <a:p>
            <a:r>
              <a:rPr lang="en-US" sz="2400" dirty="0"/>
              <a:t>Adhesives and special paints</a:t>
            </a:r>
          </a:p>
          <a:p>
            <a:r>
              <a:rPr lang="en-US" sz="2400" dirty="0"/>
              <a:t>Encapsulation of electronic components (Epoxy is a primary resin used in IC’s, transistors etc.)</a:t>
            </a:r>
          </a:p>
          <a:p>
            <a:r>
              <a:rPr lang="en-US" sz="2400" dirty="0"/>
              <a:t>Epoxy resins used for fiber reinforced matrix materials. Major matrix materials for high performance components</a:t>
            </a:r>
          </a:p>
        </p:txBody>
      </p:sp>
      <p:sp>
        <p:nvSpPr>
          <p:cNvPr id="4" name="Title 1">
            <a:extLst>
              <a:ext uri="{FF2B5EF4-FFF2-40B4-BE49-F238E27FC236}">
                <a16:creationId xmlns:a16="http://schemas.microsoft.com/office/drawing/2014/main" id="{0DFB1199-88C8-1F46-4122-1D744F435A8E}"/>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Epoxy</a:t>
            </a:r>
          </a:p>
        </p:txBody>
      </p:sp>
    </p:spTree>
    <p:extLst>
      <p:ext uri="{BB962C8B-B14F-4D97-AF65-F5344CB8AC3E}">
        <p14:creationId xmlns:p14="http://schemas.microsoft.com/office/powerpoint/2010/main" val="2084283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FD0886-F84D-739F-F011-A4BD17A75A99}"/>
              </a:ext>
            </a:extLst>
          </p:cNvPr>
          <p:cNvPicPr>
            <a:picLocks noChangeAspect="1"/>
          </p:cNvPicPr>
          <p:nvPr/>
        </p:nvPicPr>
        <p:blipFill>
          <a:blip r:embed="rId2"/>
          <a:stretch>
            <a:fillRect/>
          </a:stretch>
        </p:blipFill>
        <p:spPr>
          <a:xfrm>
            <a:off x="833120" y="416561"/>
            <a:ext cx="10017760" cy="5102496"/>
          </a:xfrm>
          <a:prstGeom prst="rect">
            <a:avLst/>
          </a:prstGeom>
        </p:spPr>
      </p:pic>
      <p:sp>
        <p:nvSpPr>
          <p:cNvPr id="6" name="TextBox 5">
            <a:extLst>
              <a:ext uri="{FF2B5EF4-FFF2-40B4-BE49-F238E27FC236}">
                <a16:creationId xmlns:a16="http://schemas.microsoft.com/office/drawing/2014/main" id="{9566C05C-7460-3C26-7CD0-1CD6EA8CE932}"/>
              </a:ext>
            </a:extLst>
          </p:cNvPr>
          <p:cNvSpPr txBox="1"/>
          <p:nvPr/>
        </p:nvSpPr>
        <p:spPr>
          <a:xfrm>
            <a:off x="1382486" y="5693229"/>
            <a:ext cx="8784771" cy="369332"/>
          </a:xfrm>
          <a:prstGeom prst="rect">
            <a:avLst/>
          </a:prstGeom>
          <a:noFill/>
        </p:spPr>
        <p:txBody>
          <a:bodyPr wrap="square" rtlCol="0">
            <a:spAutoFit/>
          </a:bodyPr>
          <a:lstStyle/>
          <a:p>
            <a:r>
              <a:rPr lang="en-US" dirty="0"/>
              <a:t>Note that no by-product is given off</a:t>
            </a:r>
          </a:p>
        </p:txBody>
      </p:sp>
    </p:spTree>
    <p:extLst>
      <p:ext uri="{BB962C8B-B14F-4D97-AF65-F5344CB8AC3E}">
        <p14:creationId xmlns:p14="http://schemas.microsoft.com/office/powerpoint/2010/main" val="1464042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F02AA6-61CC-7101-85F5-F916E5AA7BF0}"/>
              </a:ext>
            </a:extLst>
          </p:cNvPr>
          <p:cNvSpPr>
            <a:spLocks/>
          </p:cNvSpPr>
          <p:nvPr/>
        </p:nvSpPr>
        <p:spPr bwMode="auto">
          <a:xfrm>
            <a:off x="1524000" y="-112982"/>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Thermoplastic Polyester</a:t>
            </a:r>
          </a:p>
        </p:txBody>
      </p:sp>
      <p:grpSp>
        <p:nvGrpSpPr>
          <p:cNvPr id="5" name="Group 4">
            <a:extLst>
              <a:ext uri="{FF2B5EF4-FFF2-40B4-BE49-F238E27FC236}">
                <a16:creationId xmlns:a16="http://schemas.microsoft.com/office/drawing/2014/main" id="{654CF09F-893F-CB29-00BD-C1AD81E0D739}"/>
              </a:ext>
            </a:extLst>
          </p:cNvPr>
          <p:cNvGrpSpPr>
            <a:grpSpLocks/>
          </p:cNvGrpSpPr>
          <p:nvPr/>
        </p:nvGrpSpPr>
        <p:grpSpPr bwMode="auto">
          <a:xfrm>
            <a:off x="2909093" y="1810335"/>
            <a:ext cx="6373813" cy="2712183"/>
            <a:chOff x="952" y="1781"/>
            <a:chExt cx="4015" cy="1709"/>
          </a:xfrm>
        </p:grpSpPr>
        <p:sp>
          <p:nvSpPr>
            <p:cNvPr id="6" name="Line 4">
              <a:extLst>
                <a:ext uri="{FF2B5EF4-FFF2-40B4-BE49-F238E27FC236}">
                  <a16:creationId xmlns:a16="http://schemas.microsoft.com/office/drawing/2014/main" id="{E9C71B0F-8DF9-CBF4-9593-7AA0D28AC408}"/>
                </a:ext>
              </a:extLst>
            </p:cNvPr>
            <p:cNvSpPr>
              <a:spLocks noChangeShapeType="1"/>
            </p:cNvSpPr>
            <p:nvPr/>
          </p:nvSpPr>
          <p:spPr bwMode="auto">
            <a:xfrm>
              <a:off x="1174" y="2555"/>
              <a:ext cx="345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7" name="Text Box 5">
              <a:extLst>
                <a:ext uri="{FF2B5EF4-FFF2-40B4-BE49-F238E27FC236}">
                  <a16:creationId xmlns:a16="http://schemas.microsoft.com/office/drawing/2014/main" id="{44A36DD7-658B-CE71-08D2-58A72E9CA694}"/>
                </a:ext>
              </a:extLst>
            </p:cNvPr>
            <p:cNvSpPr txBox="1">
              <a:spLocks noChangeArrowheads="1"/>
            </p:cNvSpPr>
            <p:nvPr/>
          </p:nvSpPr>
          <p:spPr bwMode="auto">
            <a:xfrm>
              <a:off x="4282" y="2380"/>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O</a:t>
              </a:r>
              <a:endParaRPr lang="en-US" altLang="en-US" sz="2800">
                <a:latin typeface="Times New Roman" panose="02020603050405020304" pitchFamily="18" charset="0"/>
              </a:endParaRPr>
            </a:p>
          </p:txBody>
        </p:sp>
        <p:grpSp>
          <p:nvGrpSpPr>
            <p:cNvPr id="8" name="Group 7">
              <a:extLst>
                <a:ext uri="{FF2B5EF4-FFF2-40B4-BE49-F238E27FC236}">
                  <a16:creationId xmlns:a16="http://schemas.microsoft.com/office/drawing/2014/main" id="{5F2C9C41-DA15-FC30-25F1-A8891CFD05FC}"/>
                </a:ext>
              </a:extLst>
            </p:cNvPr>
            <p:cNvGrpSpPr>
              <a:grpSpLocks/>
            </p:cNvGrpSpPr>
            <p:nvPr/>
          </p:nvGrpSpPr>
          <p:grpSpPr bwMode="auto">
            <a:xfrm>
              <a:off x="3911" y="1833"/>
              <a:ext cx="311" cy="883"/>
              <a:chOff x="4648" y="1824"/>
              <a:chExt cx="311" cy="883"/>
            </a:xfrm>
          </p:grpSpPr>
          <p:sp>
            <p:nvSpPr>
              <p:cNvPr id="37" name="Text Box 7">
                <a:extLst>
                  <a:ext uri="{FF2B5EF4-FFF2-40B4-BE49-F238E27FC236}">
                    <a16:creationId xmlns:a16="http://schemas.microsoft.com/office/drawing/2014/main" id="{369CD291-2347-759E-D1B4-4931FBF16804}"/>
                  </a:ext>
                </a:extLst>
              </p:cNvPr>
              <p:cNvSpPr txBox="1">
                <a:spLocks noChangeArrowheads="1"/>
              </p:cNvSpPr>
              <p:nvPr/>
            </p:nvSpPr>
            <p:spPr bwMode="auto">
              <a:xfrm>
                <a:off x="4656" y="1824"/>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O</a:t>
                </a:r>
                <a:endParaRPr lang="en-US" altLang="en-US" sz="2800">
                  <a:latin typeface="Times New Roman" panose="02020603050405020304" pitchFamily="18" charset="0"/>
                </a:endParaRPr>
              </a:p>
            </p:txBody>
          </p:sp>
          <p:sp>
            <p:nvSpPr>
              <p:cNvPr id="38" name="Text Box 8">
                <a:extLst>
                  <a:ext uri="{FF2B5EF4-FFF2-40B4-BE49-F238E27FC236}">
                    <a16:creationId xmlns:a16="http://schemas.microsoft.com/office/drawing/2014/main" id="{8D3A2C7F-FC9A-F9E9-8451-B99A0DCB1846}"/>
                  </a:ext>
                </a:extLst>
              </p:cNvPr>
              <p:cNvSpPr txBox="1">
                <a:spLocks noChangeArrowheads="1"/>
              </p:cNvSpPr>
              <p:nvPr/>
            </p:nvSpPr>
            <p:spPr bwMode="auto">
              <a:xfrm>
                <a:off x="4648" y="2380"/>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grpSp>
            <p:nvGrpSpPr>
              <p:cNvPr id="39" name="Group 38">
                <a:extLst>
                  <a:ext uri="{FF2B5EF4-FFF2-40B4-BE49-F238E27FC236}">
                    <a16:creationId xmlns:a16="http://schemas.microsoft.com/office/drawing/2014/main" id="{5F1FCEA7-C853-77E7-FC9C-3AB971E78A03}"/>
                  </a:ext>
                </a:extLst>
              </p:cNvPr>
              <p:cNvGrpSpPr>
                <a:grpSpLocks/>
              </p:cNvGrpSpPr>
              <p:nvPr/>
            </p:nvGrpSpPr>
            <p:grpSpPr bwMode="auto">
              <a:xfrm>
                <a:off x="4752" y="2112"/>
                <a:ext cx="96" cy="288"/>
                <a:chOff x="4272" y="2880"/>
                <a:chExt cx="96" cy="240"/>
              </a:xfrm>
            </p:grpSpPr>
            <p:sp>
              <p:nvSpPr>
                <p:cNvPr id="40" name="Line 10">
                  <a:extLst>
                    <a:ext uri="{FF2B5EF4-FFF2-40B4-BE49-F238E27FC236}">
                      <a16:creationId xmlns:a16="http://schemas.microsoft.com/office/drawing/2014/main" id="{466B040F-A993-15CF-0CE7-DCB5366F8226}"/>
                    </a:ext>
                  </a:extLst>
                </p:cNvPr>
                <p:cNvSpPr>
                  <a:spLocks noChangeShapeType="1"/>
                </p:cNvSpPr>
                <p:nvPr/>
              </p:nvSpPr>
              <p:spPr bwMode="auto">
                <a:xfrm>
                  <a:off x="4272" y="288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41" name="Line 11">
                  <a:extLst>
                    <a:ext uri="{FF2B5EF4-FFF2-40B4-BE49-F238E27FC236}">
                      <a16:creationId xmlns:a16="http://schemas.microsoft.com/office/drawing/2014/main" id="{6EA8EE39-BECF-EE9B-15B0-D902BBC52B7C}"/>
                    </a:ext>
                  </a:extLst>
                </p:cNvPr>
                <p:cNvSpPr>
                  <a:spLocks noChangeShapeType="1"/>
                </p:cNvSpPr>
                <p:nvPr/>
              </p:nvSpPr>
              <p:spPr bwMode="auto">
                <a:xfrm>
                  <a:off x="4368" y="288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grpSp>
        <p:grpSp>
          <p:nvGrpSpPr>
            <p:cNvPr id="9" name="Group 8">
              <a:extLst>
                <a:ext uri="{FF2B5EF4-FFF2-40B4-BE49-F238E27FC236}">
                  <a16:creationId xmlns:a16="http://schemas.microsoft.com/office/drawing/2014/main" id="{4F19E5EC-0E48-B18B-FC78-F762740F2D26}"/>
                </a:ext>
              </a:extLst>
            </p:cNvPr>
            <p:cNvGrpSpPr>
              <a:grpSpLocks/>
            </p:cNvGrpSpPr>
            <p:nvPr/>
          </p:nvGrpSpPr>
          <p:grpSpPr bwMode="auto">
            <a:xfrm flipH="1">
              <a:off x="952" y="1781"/>
              <a:ext cx="286" cy="1471"/>
              <a:chOff x="4776" y="1757"/>
              <a:chExt cx="286" cy="1471"/>
            </a:xfrm>
          </p:grpSpPr>
          <p:sp>
            <p:nvSpPr>
              <p:cNvPr id="35" name="AutoShape 13">
                <a:extLst>
                  <a:ext uri="{FF2B5EF4-FFF2-40B4-BE49-F238E27FC236}">
                    <a16:creationId xmlns:a16="http://schemas.microsoft.com/office/drawing/2014/main" id="{FC37078C-1D1B-0157-7A30-4229CB551AFB}"/>
                  </a:ext>
                </a:extLst>
              </p:cNvPr>
              <p:cNvSpPr>
                <a:spLocks/>
              </p:cNvSpPr>
              <p:nvPr/>
            </p:nvSpPr>
            <p:spPr bwMode="auto">
              <a:xfrm flipH="1">
                <a:off x="4776" y="1757"/>
                <a:ext cx="155" cy="1471"/>
              </a:xfrm>
              <a:prstGeom prst="leftBracket">
                <a:avLst>
                  <a:gd name="adj" fmla="val 7908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latin typeface="Times New Roman" panose="02020603050405020304" pitchFamily="18" charset="0"/>
                </a:endParaRPr>
              </a:p>
            </p:txBody>
          </p:sp>
          <p:sp>
            <p:nvSpPr>
              <p:cNvPr id="36" name="Text Box 14">
                <a:extLst>
                  <a:ext uri="{FF2B5EF4-FFF2-40B4-BE49-F238E27FC236}">
                    <a16:creationId xmlns:a16="http://schemas.microsoft.com/office/drawing/2014/main" id="{4DB7CF09-1C5A-6A67-5A0A-24691239FBF3}"/>
                  </a:ext>
                </a:extLst>
              </p:cNvPr>
              <p:cNvSpPr txBox="1">
                <a:spLocks noChangeArrowheads="1"/>
              </p:cNvSpPr>
              <p:nvPr/>
            </p:nvSpPr>
            <p:spPr bwMode="auto">
              <a:xfrm>
                <a:off x="4812" y="2370"/>
                <a:ext cx="2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b="1"/>
                  <a:t>~</a:t>
                </a:r>
              </a:p>
            </p:txBody>
          </p:sp>
        </p:grpSp>
        <p:grpSp>
          <p:nvGrpSpPr>
            <p:cNvPr id="10" name="Group 9">
              <a:extLst>
                <a:ext uri="{FF2B5EF4-FFF2-40B4-BE49-F238E27FC236}">
                  <a16:creationId xmlns:a16="http://schemas.microsoft.com/office/drawing/2014/main" id="{F019E6E4-8377-9811-F312-BFE4B5289287}"/>
                </a:ext>
              </a:extLst>
            </p:cNvPr>
            <p:cNvGrpSpPr>
              <a:grpSpLocks/>
            </p:cNvGrpSpPr>
            <p:nvPr/>
          </p:nvGrpSpPr>
          <p:grpSpPr bwMode="auto">
            <a:xfrm>
              <a:off x="4565" y="1790"/>
              <a:ext cx="402" cy="1700"/>
              <a:chOff x="4920" y="1781"/>
              <a:chExt cx="402" cy="1700"/>
            </a:xfrm>
          </p:grpSpPr>
          <p:grpSp>
            <p:nvGrpSpPr>
              <p:cNvPr id="31" name="Group 30">
                <a:extLst>
                  <a:ext uri="{FF2B5EF4-FFF2-40B4-BE49-F238E27FC236}">
                    <a16:creationId xmlns:a16="http://schemas.microsoft.com/office/drawing/2014/main" id="{7D691124-BBA8-DF38-ED8A-70FC7F0F6A49}"/>
                  </a:ext>
                </a:extLst>
              </p:cNvPr>
              <p:cNvGrpSpPr>
                <a:grpSpLocks/>
              </p:cNvGrpSpPr>
              <p:nvPr/>
            </p:nvGrpSpPr>
            <p:grpSpPr bwMode="auto">
              <a:xfrm>
                <a:off x="4920" y="1781"/>
                <a:ext cx="286" cy="1471"/>
                <a:chOff x="4776" y="1757"/>
                <a:chExt cx="286" cy="1471"/>
              </a:xfrm>
            </p:grpSpPr>
            <p:sp>
              <p:nvSpPr>
                <p:cNvPr id="33" name="AutoShape 17">
                  <a:extLst>
                    <a:ext uri="{FF2B5EF4-FFF2-40B4-BE49-F238E27FC236}">
                      <a16:creationId xmlns:a16="http://schemas.microsoft.com/office/drawing/2014/main" id="{E8F062C7-A557-4DC7-D416-C23F9660152A}"/>
                    </a:ext>
                  </a:extLst>
                </p:cNvPr>
                <p:cNvSpPr>
                  <a:spLocks/>
                </p:cNvSpPr>
                <p:nvPr/>
              </p:nvSpPr>
              <p:spPr bwMode="auto">
                <a:xfrm flipH="1">
                  <a:off x="4776" y="1757"/>
                  <a:ext cx="155" cy="1471"/>
                </a:xfrm>
                <a:prstGeom prst="leftBracket">
                  <a:avLst>
                    <a:gd name="adj" fmla="val 7908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latin typeface="Times New Roman" panose="02020603050405020304" pitchFamily="18" charset="0"/>
                  </a:endParaRPr>
                </a:p>
              </p:txBody>
            </p:sp>
            <p:sp>
              <p:nvSpPr>
                <p:cNvPr id="34" name="Text Box 18">
                  <a:extLst>
                    <a:ext uri="{FF2B5EF4-FFF2-40B4-BE49-F238E27FC236}">
                      <a16:creationId xmlns:a16="http://schemas.microsoft.com/office/drawing/2014/main" id="{438345A9-C627-7A3E-613C-06BF08DC266F}"/>
                    </a:ext>
                  </a:extLst>
                </p:cNvPr>
                <p:cNvSpPr txBox="1">
                  <a:spLocks noChangeArrowheads="1"/>
                </p:cNvSpPr>
                <p:nvPr/>
              </p:nvSpPr>
              <p:spPr bwMode="auto">
                <a:xfrm>
                  <a:off x="4812" y="2370"/>
                  <a:ext cx="2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b="1"/>
                    <a:t>~</a:t>
                  </a:r>
                </a:p>
              </p:txBody>
            </p:sp>
          </p:grpSp>
          <p:sp>
            <p:nvSpPr>
              <p:cNvPr id="32" name="Text Box 19">
                <a:extLst>
                  <a:ext uri="{FF2B5EF4-FFF2-40B4-BE49-F238E27FC236}">
                    <a16:creationId xmlns:a16="http://schemas.microsoft.com/office/drawing/2014/main" id="{AE9DAA99-C3D5-CD17-8597-0FBEC70B1559}"/>
                  </a:ext>
                </a:extLst>
              </p:cNvPr>
              <p:cNvSpPr txBox="1">
                <a:spLocks noChangeArrowheads="1"/>
              </p:cNvSpPr>
              <p:nvPr/>
            </p:nvSpPr>
            <p:spPr bwMode="auto">
              <a:xfrm>
                <a:off x="5078" y="315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b="1" i="1">
                    <a:latin typeface="Times New Roman" panose="02020603050405020304" pitchFamily="18" charset="0"/>
                  </a:rPr>
                  <a:t>n</a:t>
                </a:r>
                <a:endParaRPr lang="en-US" altLang="en-US" sz="2400">
                  <a:latin typeface="Times New Roman" panose="02020603050405020304" pitchFamily="18" charset="0"/>
                </a:endParaRPr>
              </a:p>
            </p:txBody>
          </p:sp>
        </p:grpSp>
        <p:grpSp>
          <p:nvGrpSpPr>
            <p:cNvPr id="11" name="Group 10">
              <a:extLst>
                <a:ext uri="{FF2B5EF4-FFF2-40B4-BE49-F238E27FC236}">
                  <a16:creationId xmlns:a16="http://schemas.microsoft.com/office/drawing/2014/main" id="{F5E98BD0-B442-E9B8-AF5A-49F33D0E444D}"/>
                </a:ext>
              </a:extLst>
            </p:cNvPr>
            <p:cNvGrpSpPr>
              <a:grpSpLocks/>
            </p:cNvGrpSpPr>
            <p:nvPr/>
          </p:nvGrpSpPr>
          <p:grpSpPr bwMode="auto">
            <a:xfrm>
              <a:off x="2489" y="1838"/>
              <a:ext cx="311" cy="883"/>
              <a:chOff x="4648" y="1824"/>
              <a:chExt cx="311" cy="883"/>
            </a:xfrm>
          </p:grpSpPr>
          <p:sp>
            <p:nvSpPr>
              <p:cNvPr id="26" name="Text Box 21">
                <a:extLst>
                  <a:ext uri="{FF2B5EF4-FFF2-40B4-BE49-F238E27FC236}">
                    <a16:creationId xmlns:a16="http://schemas.microsoft.com/office/drawing/2014/main" id="{0D425171-D27A-169F-043C-5F4EA21C158D}"/>
                  </a:ext>
                </a:extLst>
              </p:cNvPr>
              <p:cNvSpPr txBox="1">
                <a:spLocks noChangeArrowheads="1"/>
              </p:cNvSpPr>
              <p:nvPr/>
            </p:nvSpPr>
            <p:spPr bwMode="auto">
              <a:xfrm>
                <a:off x="4656" y="1824"/>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O</a:t>
                </a:r>
                <a:endParaRPr lang="en-US" altLang="en-US" sz="2800">
                  <a:latin typeface="Times New Roman" panose="02020603050405020304" pitchFamily="18" charset="0"/>
                </a:endParaRPr>
              </a:p>
            </p:txBody>
          </p:sp>
          <p:sp>
            <p:nvSpPr>
              <p:cNvPr id="27" name="Text Box 22">
                <a:extLst>
                  <a:ext uri="{FF2B5EF4-FFF2-40B4-BE49-F238E27FC236}">
                    <a16:creationId xmlns:a16="http://schemas.microsoft.com/office/drawing/2014/main" id="{0B5FBD49-4D71-ACAF-6A41-CED3261E2BD2}"/>
                  </a:ext>
                </a:extLst>
              </p:cNvPr>
              <p:cNvSpPr txBox="1">
                <a:spLocks noChangeArrowheads="1"/>
              </p:cNvSpPr>
              <p:nvPr/>
            </p:nvSpPr>
            <p:spPr bwMode="auto">
              <a:xfrm>
                <a:off x="4648" y="2380"/>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grpSp>
            <p:nvGrpSpPr>
              <p:cNvPr id="28" name="Group 27">
                <a:extLst>
                  <a:ext uri="{FF2B5EF4-FFF2-40B4-BE49-F238E27FC236}">
                    <a16:creationId xmlns:a16="http://schemas.microsoft.com/office/drawing/2014/main" id="{78EFC69C-CA11-7B1D-CF6D-449B7882924E}"/>
                  </a:ext>
                </a:extLst>
              </p:cNvPr>
              <p:cNvGrpSpPr>
                <a:grpSpLocks/>
              </p:cNvGrpSpPr>
              <p:nvPr/>
            </p:nvGrpSpPr>
            <p:grpSpPr bwMode="auto">
              <a:xfrm>
                <a:off x="4752" y="2112"/>
                <a:ext cx="96" cy="288"/>
                <a:chOff x="4272" y="2880"/>
                <a:chExt cx="96" cy="240"/>
              </a:xfrm>
            </p:grpSpPr>
            <p:sp>
              <p:nvSpPr>
                <p:cNvPr id="29" name="Line 24">
                  <a:extLst>
                    <a:ext uri="{FF2B5EF4-FFF2-40B4-BE49-F238E27FC236}">
                      <a16:creationId xmlns:a16="http://schemas.microsoft.com/office/drawing/2014/main" id="{83388A84-C04A-9282-12B2-CE4B01B1214C}"/>
                    </a:ext>
                  </a:extLst>
                </p:cNvPr>
                <p:cNvSpPr>
                  <a:spLocks noChangeShapeType="1"/>
                </p:cNvSpPr>
                <p:nvPr/>
              </p:nvSpPr>
              <p:spPr bwMode="auto">
                <a:xfrm>
                  <a:off x="4272" y="288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30" name="Line 25">
                  <a:extLst>
                    <a:ext uri="{FF2B5EF4-FFF2-40B4-BE49-F238E27FC236}">
                      <a16:creationId xmlns:a16="http://schemas.microsoft.com/office/drawing/2014/main" id="{BEFCB7D9-E64F-DCBD-1D79-2EF64B69C007}"/>
                    </a:ext>
                  </a:extLst>
                </p:cNvPr>
                <p:cNvSpPr>
                  <a:spLocks noChangeShapeType="1"/>
                </p:cNvSpPr>
                <p:nvPr/>
              </p:nvSpPr>
              <p:spPr bwMode="auto">
                <a:xfrm>
                  <a:off x="4368" y="288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grpSp>
        <p:sp>
          <p:nvSpPr>
            <p:cNvPr id="12" name="Text Box 26">
              <a:extLst>
                <a:ext uri="{FF2B5EF4-FFF2-40B4-BE49-F238E27FC236}">
                  <a16:creationId xmlns:a16="http://schemas.microsoft.com/office/drawing/2014/main" id="{1B337954-36BC-A624-D67B-029DB6CC047F}"/>
                </a:ext>
              </a:extLst>
            </p:cNvPr>
            <p:cNvSpPr txBox="1">
              <a:spLocks noChangeArrowheads="1"/>
            </p:cNvSpPr>
            <p:nvPr/>
          </p:nvSpPr>
          <p:spPr bwMode="auto">
            <a:xfrm>
              <a:off x="2088" y="2394"/>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O</a:t>
              </a:r>
              <a:endParaRPr lang="en-US" altLang="en-US" sz="2800">
                <a:latin typeface="Times New Roman" panose="02020603050405020304" pitchFamily="18" charset="0"/>
              </a:endParaRPr>
            </a:p>
          </p:txBody>
        </p:sp>
        <p:grpSp>
          <p:nvGrpSpPr>
            <p:cNvPr id="13" name="Group 12">
              <a:extLst>
                <a:ext uri="{FF2B5EF4-FFF2-40B4-BE49-F238E27FC236}">
                  <a16:creationId xmlns:a16="http://schemas.microsoft.com/office/drawing/2014/main" id="{965AED03-9D9C-5D0D-04CB-EB00FD20214E}"/>
                </a:ext>
              </a:extLst>
            </p:cNvPr>
            <p:cNvGrpSpPr>
              <a:grpSpLocks/>
            </p:cNvGrpSpPr>
            <p:nvPr/>
          </p:nvGrpSpPr>
          <p:grpSpPr bwMode="auto">
            <a:xfrm>
              <a:off x="2911" y="2142"/>
              <a:ext cx="900" cy="819"/>
              <a:chOff x="2892" y="2151"/>
              <a:chExt cx="900" cy="819"/>
            </a:xfrm>
          </p:grpSpPr>
          <p:sp>
            <p:nvSpPr>
              <p:cNvPr id="24" name="AutoShape 28">
                <a:extLst>
                  <a:ext uri="{FF2B5EF4-FFF2-40B4-BE49-F238E27FC236}">
                    <a16:creationId xmlns:a16="http://schemas.microsoft.com/office/drawing/2014/main" id="{6BD40045-B1B3-DCBF-7022-D918956997C3}"/>
                  </a:ext>
                </a:extLst>
              </p:cNvPr>
              <p:cNvSpPr>
                <a:spLocks noChangeArrowheads="1"/>
              </p:cNvSpPr>
              <p:nvPr/>
            </p:nvSpPr>
            <p:spPr bwMode="auto">
              <a:xfrm>
                <a:off x="2892" y="2151"/>
                <a:ext cx="900" cy="819"/>
              </a:xfrm>
              <a:prstGeom prst="hexagon">
                <a:avLst>
                  <a:gd name="adj" fmla="val 27473"/>
                  <a:gd name="vf" fmla="val 115470"/>
                </a:avLst>
              </a:prstGeom>
              <a:solidFill>
                <a:schemeClr val="bg1"/>
              </a:solidFill>
              <a:ln w="38100">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latin typeface="Times New Roman" panose="02020603050405020304" pitchFamily="18" charset="0"/>
                </a:endParaRPr>
              </a:p>
            </p:txBody>
          </p:sp>
          <p:sp>
            <p:nvSpPr>
              <p:cNvPr id="25" name="Oval 24">
                <a:extLst>
                  <a:ext uri="{FF2B5EF4-FFF2-40B4-BE49-F238E27FC236}">
                    <a16:creationId xmlns:a16="http://schemas.microsoft.com/office/drawing/2014/main" id="{3E15D796-4633-8BB9-E37A-7C08B8FE7464}"/>
                  </a:ext>
                </a:extLst>
              </p:cNvPr>
              <p:cNvSpPr>
                <a:spLocks noChangeArrowheads="1"/>
              </p:cNvSpPr>
              <p:nvPr/>
            </p:nvSpPr>
            <p:spPr bwMode="auto">
              <a:xfrm>
                <a:off x="3072" y="2277"/>
                <a:ext cx="540" cy="567"/>
              </a:xfrm>
              <a:prstGeom prst="ellipse">
                <a:avLst/>
              </a:prstGeom>
              <a:solidFill>
                <a:schemeClr val="bg1"/>
              </a:solidFill>
              <a:ln w="28575">
                <a:solidFill>
                  <a:schemeClr val="tx1"/>
                </a:solidFill>
                <a:round/>
                <a:headEnd/>
                <a:tailEnd/>
              </a:ln>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latin typeface="Times New Roman" panose="02020603050405020304" pitchFamily="18" charset="0"/>
                </a:endParaRPr>
              </a:p>
            </p:txBody>
          </p:sp>
        </p:grpSp>
        <p:grpSp>
          <p:nvGrpSpPr>
            <p:cNvPr id="14" name="Group 13">
              <a:extLst>
                <a:ext uri="{FF2B5EF4-FFF2-40B4-BE49-F238E27FC236}">
                  <a16:creationId xmlns:a16="http://schemas.microsoft.com/office/drawing/2014/main" id="{962E75C9-4331-ED38-5191-DCD2F3A603DE}"/>
                </a:ext>
              </a:extLst>
            </p:cNvPr>
            <p:cNvGrpSpPr>
              <a:grpSpLocks/>
            </p:cNvGrpSpPr>
            <p:nvPr/>
          </p:nvGrpSpPr>
          <p:grpSpPr bwMode="auto">
            <a:xfrm>
              <a:off x="1723" y="1848"/>
              <a:ext cx="312" cy="1426"/>
              <a:chOff x="1723" y="1848"/>
              <a:chExt cx="312" cy="1426"/>
            </a:xfrm>
          </p:grpSpPr>
          <p:sp>
            <p:nvSpPr>
              <p:cNvPr id="20" name="Line 31">
                <a:extLst>
                  <a:ext uri="{FF2B5EF4-FFF2-40B4-BE49-F238E27FC236}">
                    <a16:creationId xmlns:a16="http://schemas.microsoft.com/office/drawing/2014/main" id="{2DDEB52B-2B29-A999-6A07-D2EFD73D223D}"/>
                  </a:ext>
                </a:extLst>
              </p:cNvPr>
              <p:cNvSpPr>
                <a:spLocks noChangeShapeType="1"/>
              </p:cNvSpPr>
              <p:nvPr/>
            </p:nvSpPr>
            <p:spPr bwMode="auto">
              <a:xfrm rot="16200000" flipH="1">
                <a:off x="1333" y="2566"/>
                <a:ext cx="10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21" name="Text Box 32">
                <a:extLst>
                  <a:ext uri="{FF2B5EF4-FFF2-40B4-BE49-F238E27FC236}">
                    <a16:creationId xmlns:a16="http://schemas.microsoft.com/office/drawing/2014/main" id="{C488BBD1-B35E-BD1C-D0F3-EE39D95D8AB3}"/>
                  </a:ext>
                </a:extLst>
              </p:cNvPr>
              <p:cNvSpPr txBox="1">
                <a:spLocks noChangeArrowheads="1"/>
              </p:cNvSpPr>
              <p:nvPr/>
            </p:nvSpPr>
            <p:spPr bwMode="auto">
              <a:xfrm>
                <a:off x="1723" y="2947"/>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22" name="Text Box 33">
                <a:extLst>
                  <a:ext uri="{FF2B5EF4-FFF2-40B4-BE49-F238E27FC236}">
                    <a16:creationId xmlns:a16="http://schemas.microsoft.com/office/drawing/2014/main" id="{C4EC838E-F471-F678-C34D-1CF1CB140E41}"/>
                  </a:ext>
                </a:extLst>
              </p:cNvPr>
              <p:cNvSpPr txBox="1">
                <a:spLocks noChangeArrowheads="1"/>
              </p:cNvSpPr>
              <p:nvPr/>
            </p:nvSpPr>
            <p:spPr bwMode="auto">
              <a:xfrm>
                <a:off x="1732" y="1848"/>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23" name="Text Box 34">
                <a:extLst>
                  <a:ext uri="{FF2B5EF4-FFF2-40B4-BE49-F238E27FC236}">
                    <a16:creationId xmlns:a16="http://schemas.microsoft.com/office/drawing/2014/main" id="{636EDD6C-9DC2-A532-5FBB-2F4CDD91B9BB}"/>
                  </a:ext>
                </a:extLst>
              </p:cNvPr>
              <p:cNvSpPr txBox="1">
                <a:spLocks noChangeArrowheads="1"/>
              </p:cNvSpPr>
              <p:nvPr/>
            </p:nvSpPr>
            <p:spPr bwMode="auto">
              <a:xfrm>
                <a:off x="1724" y="2404"/>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grpSp>
        <p:grpSp>
          <p:nvGrpSpPr>
            <p:cNvPr id="15" name="Group 14">
              <a:extLst>
                <a:ext uri="{FF2B5EF4-FFF2-40B4-BE49-F238E27FC236}">
                  <a16:creationId xmlns:a16="http://schemas.microsoft.com/office/drawing/2014/main" id="{A7DCD542-0ABF-6E37-3173-B3D9F3419662}"/>
                </a:ext>
              </a:extLst>
            </p:cNvPr>
            <p:cNvGrpSpPr>
              <a:grpSpLocks/>
            </p:cNvGrpSpPr>
            <p:nvPr/>
          </p:nvGrpSpPr>
          <p:grpSpPr bwMode="auto">
            <a:xfrm>
              <a:off x="1300" y="1845"/>
              <a:ext cx="312" cy="1426"/>
              <a:chOff x="1210" y="1845"/>
              <a:chExt cx="312" cy="1426"/>
            </a:xfrm>
          </p:grpSpPr>
          <p:sp>
            <p:nvSpPr>
              <p:cNvPr id="16" name="Line 36">
                <a:extLst>
                  <a:ext uri="{FF2B5EF4-FFF2-40B4-BE49-F238E27FC236}">
                    <a16:creationId xmlns:a16="http://schemas.microsoft.com/office/drawing/2014/main" id="{9AC2D7B3-3F46-44EE-3FA3-6EF35DFCAED8}"/>
                  </a:ext>
                </a:extLst>
              </p:cNvPr>
              <p:cNvSpPr>
                <a:spLocks noChangeShapeType="1"/>
              </p:cNvSpPr>
              <p:nvPr/>
            </p:nvSpPr>
            <p:spPr bwMode="auto">
              <a:xfrm rot="16200000" flipH="1">
                <a:off x="820" y="2563"/>
                <a:ext cx="10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17" name="Text Box 37">
                <a:extLst>
                  <a:ext uri="{FF2B5EF4-FFF2-40B4-BE49-F238E27FC236}">
                    <a16:creationId xmlns:a16="http://schemas.microsoft.com/office/drawing/2014/main" id="{5E9024D8-D95B-397A-0A31-E318A5CFE164}"/>
                  </a:ext>
                </a:extLst>
              </p:cNvPr>
              <p:cNvSpPr txBox="1">
                <a:spLocks noChangeArrowheads="1"/>
              </p:cNvSpPr>
              <p:nvPr/>
            </p:nvSpPr>
            <p:spPr bwMode="auto">
              <a:xfrm>
                <a:off x="1210" y="2944"/>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18" name="Text Box 38">
                <a:extLst>
                  <a:ext uri="{FF2B5EF4-FFF2-40B4-BE49-F238E27FC236}">
                    <a16:creationId xmlns:a16="http://schemas.microsoft.com/office/drawing/2014/main" id="{7BEE434D-1A9C-2B85-CFCB-94014CA55623}"/>
                  </a:ext>
                </a:extLst>
              </p:cNvPr>
              <p:cNvSpPr txBox="1">
                <a:spLocks noChangeArrowheads="1"/>
              </p:cNvSpPr>
              <p:nvPr/>
            </p:nvSpPr>
            <p:spPr bwMode="auto">
              <a:xfrm>
                <a:off x="1219" y="1845"/>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19" name="Text Box 39">
                <a:extLst>
                  <a:ext uri="{FF2B5EF4-FFF2-40B4-BE49-F238E27FC236}">
                    <a16:creationId xmlns:a16="http://schemas.microsoft.com/office/drawing/2014/main" id="{8A4D4F31-9136-6AF1-9090-2AFECBB1A52C}"/>
                  </a:ext>
                </a:extLst>
              </p:cNvPr>
              <p:cNvSpPr txBox="1">
                <a:spLocks noChangeArrowheads="1"/>
              </p:cNvSpPr>
              <p:nvPr/>
            </p:nvSpPr>
            <p:spPr bwMode="auto">
              <a:xfrm>
                <a:off x="1211" y="2401"/>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grpSp>
      </p:grpSp>
      <p:sp>
        <p:nvSpPr>
          <p:cNvPr id="42" name="TextBox 41">
            <a:extLst>
              <a:ext uri="{FF2B5EF4-FFF2-40B4-BE49-F238E27FC236}">
                <a16:creationId xmlns:a16="http://schemas.microsoft.com/office/drawing/2014/main" id="{18BC3AF4-C0A1-3198-5525-3EFA8D829D62}"/>
              </a:ext>
            </a:extLst>
          </p:cNvPr>
          <p:cNvSpPr txBox="1"/>
          <p:nvPr/>
        </p:nvSpPr>
        <p:spPr>
          <a:xfrm>
            <a:off x="3240087" y="4600281"/>
            <a:ext cx="5650707" cy="369332"/>
          </a:xfrm>
          <a:prstGeom prst="rect">
            <a:avLst/>
          </a:prstGeom>
          <a:noFill/>
        </p:spPr>
        <p:txBody>
          <a:bodyPr wrap="square" rtlCol="0">
            <a:spAutoFit/>
          </a:bodyPr>
          <a:lstStyle/>
          <a:p>
            <a:r>
              <a:rPr lang="en-US" dirty="0"/>
              <a:t>Backbone of PET chain has no double bond</a:t>
            </a:r>
          </a:p>
        </p:txBody>
      </p:sp>
    </p:spTree>
    <p:extLst>
      <p:ext uri="{BB962C8B-B14F-4D97-AF65-F5344CB8AC3E}">
        <p14:creationId xmlns:p14="http://schemas.microsoft.com/office/powerpoint/2010/main" val="999561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317773-5821-6126-46D6-A2BE27542414}"/>
              </a:ext>
            </a:extLst>
          </p:cNvPr>
          <p:cNvSpPr>
            <a:spLocks/>
          </p:cNvSpPr>
          <p:nvPr/>
        </p:nvSpPr>
        <p:spPr bwMode="auto">
          <a:xfrm>
            <a:off x="1524000" y="-65314"/>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Thermoset Polyester</a:t>
            </a:r>
          </a:p>
        </p:txBody>
      </p:sp>
      <p:grpSp>
        <p:nvGrpSpPr>
          <p:cNvPr id="6" name="Group 5">
            <a:extLst>
              <a:ext uri="{FF2B5EF4-FFF2-40B4-BE49-F238E27FC236}">
                <a16:creationId xmlns:a16="http://schemas.microsoft.com/office/drawing/2014/main" id="{5E126121-2C92-5CA3-6A88-62035E1FBCBF}"/>
              </a:ext>
            </a:extLst>
          </p:cNvPr>
          <p:cNvGrpSpPr>
            <a:grpSpLocks/>
          </p:cNvGrpSpPr>
          <p:nvPr/>
        </p:nvGrpSpPr>
        <p:grpSpPr bwMode="auto">
          <a:xfrm>
            <a:off x="2767581" y="2072504"/>
            <a:ext cx="6373813" cy="2712992"/>
            <a:chOff x="951" y="1481"/>
            <a:chExt cx="4015" cy="1709"/>
          </a:xfrm>
        </p:grpSpPr>
        <p:sp>
          <p:nvSpPr>
            <p:cNvPr id="7" name="Line 2">
              <a:extLst>
                <a:ext uri="{FF2B5EF4-FFF2-40B4-BE49-F238E27FC236}">
                  <a16:creationId xmlns:a16="http://schemas.microsoft.com/office/drawing/2014/main" id="{D6922DA7-40BD-C9C0-5D50-B4DF82662E3A}"/>
                </a:ext>
              </a:extLst>
            </p:cNvPr>
            <p:cNvSpPr>
              <a:spLocks noChangeShapeType="1"/>
            </p:cNvSpPr>
            <p:nvPr/>
          </p:nvSpPr>
          <p:spPr bwMode="auto">
            <a:xfrm>
              <a:off x="3578" y="2243"/>
              <a:ext cx="1014" cy="1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8" name="Line 4">
              <a:extLst>
                <a:ext uri="{FF2B5EF4-FFF2-40B4-BE49-F238E27FC236}">
                  <a16:creationId xmlns:a16="http://schemas.microsoft.com/office/drawing/2014/main" id="{DA3610CF-25D9-B225-C055-C91A6B690A07}"/>
                </a:ext>
              </a:extLst>
            </p:cNvPr>
            <p:cNvSpPr>
              <a:spLocks noChangeShapeType="1"/>
            </p:cNvSpPr>
            <p:nvPr/>
          </p:nvSpPr>
          <p:spPr bwMode="auto">
            <a:xfrm flipV="1">
              <a:off x="1173" y="2247"/>
              <a:ext cx="1931" cy="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9" name="Text Box 5">
              <a:extLst>
                <a:ext uri="{FF2B5EF4-FFF2-40B4-BE49-F238E27FC236}">
                  <a16:creationId xmlns:a16="http://schemas.microsoft.com/office/drawing/2014/main" id="{BDDE6DDB-57BF-79E4-7935-905296242D4C}"/>
                </a:ext>
              </a:extLst>
            </p:cNvPr>
            <p:cNvSpPr txBox="1">
              <a:spLocks noChangeArrowheads="1"/>
            </p:cNvSpPr>
            <p:nvPr/>
          </p:nvSpPr>
          <p:spPr bwMode="auto">
            <a:xfrm>
              <a:off x="4226" y="2089"/>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O</a:t>
              </a:r>
              <a:endParaRPr lang="en-US" altLang="en-US" sz="2800">
                <a:latin typeface="Times New Roman" panose="02020603050405020304" pitchFamily="18" charset="0"/>
              </a:endParaRPr>
            </a:p>
          </p:txBody>
        </p:sp>
        <p:sp>
          <p:nvSpPr>
            <p:cNvPr id="10" name="Text Box 6">
              <a:extLst>
                <a:ext uri="{FF2B5EF4-FFF2-40B4-BE49-F238E27FC236}">
                  <a16:creationId xmlns:a16="http://schemas.microsoft.com/office/drawing/2014/main" id="{00284AAA-E247-0B06-535C-75A5B6A82E6B}"/>
                </a:ext>
              </a:extLst>
            </p:cNvPr>
            <p:cNvSpPr txBox="1">
              <a:spLocks noChangeArrowheads="1"/>
            </p:cNvSpPr>
            <p:nvPr/>
          </p:nvSpPr>
          <p:spPr bwMode="auto">
            <a:xfrm>
              <a:off x="3838" y="1608"/>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dirty="0">
                  <a:latin typeface="Arial Black" panose="020B0A04020102020204" pitchFamily="34" charset="0"/>
                </a:rPr>
                <a:t>O</a:t>
              </a:r>
              <a:endParaRPr lang="en-US" altLang="en-US" sz="2800" dirty="0">
                <a:latin typeface="Times New Roman" panose="02020603050405020304" pitchFamily="18" charset="0"/>
              </a:endParaRPr>
            </a:p>
          </p:txBody>
        </p:sp>
        <p:sp>
          <p:nvSpPr>
            <p:cNvPr id="11" name="Text Box 7">
              <a:extLst>
                <a:ext uri="{FF2B5EF4-FFF2-40B4-BE49-F238E27FC236}">
                  <a16:creationId xmlns:a16="http://schemas.microsoft.com/office/drawing/2014/main" id="{45FA2D20-47C7-4BB1-51B1-D9B904F22FEE}"/>
                </a:ext>
              </a:extLst>
            </p:cNvPr>
            <p:cNvSpPr txBox="1">
              <a:spLocks noChangeArrowheads="1"/>
            </p:cNvSpPr>
            <p:nvPr/>
          </p:nvSpPr>
          <p:spPr bwMode="auto">
            <a:xfrm>
              <a:off x="3837" y="2098"/>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grpSp>
          <p:nvGrpSpPr>
            <p:cNvPr id="12" name="Group 11">
              <a:extLst>
                <a:ext uri="{FF2B5EF4-FFF2-40B4-BE49-F238E27FC236}">
                  <a16:creationId xmlns:a16="http://schemas.microsoft.com/office/drawing/2014/main" id="{C445316D-7E3B-1611-8357-8543543EDE0D}"/>
                </a:ext>
              </a:extLst>
            </p:cNvPr>
            <p:cNvGrpSpPr>
              <a:grpSpLocks/>
            </p:cNvGrpSpPr>
            <p:nvPr/>
          </p:nvGrpSpPr>
          <p:grpSpPr bwMode="auto">
            <a:xfrm>
              <a:off x="3944" y="1905"/>
              <a:ext cx="48" cy="207"/>
              <a:chOff x="4675" y="2873"/>
              <a:chExt cx="48" cy="240"/>
            </a:xfrm>
          </p:grpSpPr>
          <p:sp>
            <p:nvSpPr>
              <p:cNvPr id="44" name="Line 9">
                <a:extLst>
                  <a:ext uri="{FF2B5EF4-FFF2-40B4-BE49-F238E27FC236}">
                    <a16:creationId xmlns:a16="http://schemas.microsoft.com/office/drawing/2014/main" id="{D7383238-A88D-A3D5-FD5D-1008350F5896}"/>
                  </a:ext>
                </a:extLst>
              </p:cNvPr>
              <p:cNvSpPr>
                <a:spLocks noChangeShapeType="1"/>
              </p:cNvSpPr>
              <p:nvPr/>
            </p:nvSpPr>
            <p:spPr bwMode="auto">
              <a:xfrm flipH="1">
                <a:off x="4675" y="2873"/>
                <a:ext cx="10" cy="23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45" name="Line 10">
                <a:extLst>
                  <a:ext uri="{FF2B5EF4-FFF2-40B4-BE49-F238E27FC236}">
                    <a16:creationId xmlns:a16="http://schemas.microsoft.com/office/drawing/2014/main" id="{42F5E5FC-DBE2-74EA-99E7-317A342E50AD}"/>
                  </a:ext>
                </a:extLst>
              </p:cNvPr>
              <p:cNvSpPr>
                <a:spLocks noChangeShapeType="1"/>
              </p:cNvSpPr>
              <p:nvPr/>
            </p:nvSpPr>
            <p:spPr bwMode="auto">
              <a:xfrm>
                <a:off x="4723" y="2873"/>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dirty="0"/>
              </a:p>
            </p:txBody>
          </p:sp>
        </p:grpSp>
        <p:grpSp>
          <p:nvGrpSpPr>
            <p:cNvPr id="13" name="Group 12">
              <a:extLst>
                <a:ext uri="{FF2B5EF4-FFF2-40B4-BE49-F238E27FC236}">
                  <a16:creationId xmlns:a16="http://schemas.microsoft.com/office/drawing/2014/main" id="{DA6204C5-E311-58B5-C1CD-311260D93EFA}"/>
                </a:ext>
              </a:extLst>
            </p:cNvPr>
            <p:cNvGrpSpPr>
              <a:grpSpLocks/>
            </p:cNvGrpSpPr>
            <p:nvPr/>
          </p:nvGrpSpPr>
          <p:grpSpPr bwMode="auto">
            <a:xfrm flipH="1">
              <a:off x="951" y="1481"/>
              <a:ext cx="286" cy="1471"/>
              <a:chOff x="4776" y="1757"/>
              <a:chExt cx="286" cy="1471"/>
            </a:xfrm>
          </p:grpSpPr>
          <p:sp>
            <p:nvSpPr>
              <p:cNvPr id="42" name="AutoShape 12">
                <a:extLst>
                  <a:ext uri="{FF2B5EF4-FFF2-40B4-BE49-F238E27FC236}">
                    <a16:creationId xmlns:a16="http://schemas.microsoft.com/office/drawing/2014/main" id="{91A3306D-7A49-879B-01FF-9CDD9A760666}"/>
                  </a:ext>
                </a:extLst>
              </p:cNvPr>
              <p:cNvSpPr>
                <a:spLocks/>
              </p:cNvSpPr>
              <p:nvPr/>
            </p:nvSpPr>
            <p:spPr bwMode="auto">
              <a:xfrm flipH="1">
                <a:off x="4776" y="1757"/>
                <a:ext cx="155" cy="1471"/>
              </a:xfrm>
              <a:prstGeom prst="leftBracket">
                <a:avLst>
                  <a:gd name="adj" fmla="val 7908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latin typeface="Times New Roman" panose="02020603050405020304" pitchFamily="18" charset="0"/>
                </a:endParaRPr>
              </a:p>
            </p:txBody>
          </p:sp>
          <p:sp>
            <p:nvSpPr>
              <p:cNvPr id="43" name="Text Box 13">
                <a:extLst>
                  <a:ext uri="{FF2B5EF4-FFF2-40B4-BE49-F238E27FC236}">
                    <a16:creationId xmlns:a16="http://schemas.microsoft.com/office/drawing/2014/main" id="{36AC53A1-27A0-5AB6-0547-D8FD1BE1027D}"/>
                  </a:ext>
                </a:extLst>
              </p:cNvPr>
              <p:cNvSpPr txBox="1">
                <a:spLocks noChangeArrowheads="1"/>
              </p:cNvSpPr>
              <p:nvPr/>
            </p:nvSpPr>
            <p:spPr bwMode="auto">
              <a:xfrm>
                <a:off x="4812" y="2370"/>
                <a:ext cx="2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b="1"/>
                  <a:t>~</a:t>
                </a:r>
              </a:p>
            </p:txBody>
          </p:sp>
        </p:grpSp>
        <p:grpSp>
          <p:nvGrpSpPr>
            <p:cNvPr id="14" name="Group 13">
              <a:extLst>
                <a:ext uri="{FF2B5EF4-FFF2-40B4-BE49-F238E27FC236}">
                  <a16:creationId xmlns:a16="http://schemas.microsoft.com/office/drawing/2014/main" id="{55FC53A9-A659-A8A8-9869-2395E80A4F5E}"/>
                </a:ext>
              </a:extLst>
            </p:cNvPr>
            <p:cNvGrpSpPr>
              <a:grpSpLocks/>
            </p:cNvGrpSpPr>
            <p:nvPr/>
          </p:nvGrpSpPr>
          <p:grpSpPr bwMode="auto">
            <a:xfrm>
              <a:off x="4564" y="1490"/>
              <a:ext cx="402" cy="1700"/>
              <a:chOff x="4920" y="1781"/>
              <a:chExt cx="402" cy="1700"/>
            </a:xfrm>
          </p:grpSpPr>
          <p:grpSp>
            <p:nvGrpSpPr>
              <p:cNvPr id="38" name="Group 37">
                <a:extLst>
                  <a:ext uri="{FF2B5EF4-FFF2-40B4-BE49-F238E27FC236}">
                    <a16:creationId xmlns:a16="http://schemas.microsoft.com/office/drawing/2014/main" id="{88EC5EFE-7992-2E17-A558-A259143E65F7}"/>
                  </a:ext>
                </a:extLst>
              </p:cNvPr>
              <p:cNvGrpSpPr>
                <a:grpSpLocks/>
              </p:cNvGrpSpPr>
              <p:nvPr/>
            </p:nvGrpSpPr>
            <p:grpSpPr bwMode="auto">
              <a:xfrm>
                <a:off x="4920" y="1781"/>
                <a:ext cx="286" cy="1471"/>
                <a:chOff x="4776" y="1757"/>
                <a:chExt cx="286" cy="1471"/>
              </a:xfrm>
            </p:grpSpPr>
            <p:sp>
              <p:nvSpPr>
                <p:cNvPr id="40" name="AutoShape 16">
                  <a:extLst>
                    <a:ext uri="{FF2B5EF4-FFF2-40B4-BE49-F238E27FC236}">
                      <a16:creationId xmlns:a16="http://schemas.microsoft.com/office/drawing/2014/main" id="{4707AB40-9628-D3E7-D829-D44A88A904A0}"/>
                    </a:ext>
                  </a:extLst>
                </p:cNvPr>
                <p:cNvSpPr>
                  <a:spLocks/>
                </p:cNvSpPr>
                <p:nvPr/>
              </p:nvSpPr>
              <p:spPr bwMode="auto">
                <a:xfrm flipH="1">
                  <a:off x="4776" y="1757"/>
                  <a:ext cx="155" cy="1471"/>
                </a:xfrm>
                <a:prstGeom prst="leftBracket">
                  <a:avLst>
                    <a:gd name="adj" fmla="val 7908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latin typeface="Times New Roman" panose="02020603050405020304" pitchFamily="18" charset="0"/>
                  </a:endParaRPr>
                </a:p>
              </p:txBody>
            </p:sp>
            <p:sp>
              <p:nvSpPr>
                <p:cNvPr id="41" name="Text Box 17">
                  <a:extLst>
                    <a:ext uri="{FF2B5EF4-FFF2-40B4-BE49-F238E27FC236}">
                      <a16:creationId xmlns:a16="http://schemas.microsoft.com/office/drawing/2014/main" id="{1EE37F59-DCB8-51BD-4494-05807167EB95}"/>
                    </a:ext>
                  </a:extLst>
                </p:cNvPr>
                <p:cNvSpPr txBox="1">
                  <a:spLocks noChangeArrowheads="1"/>
                </p:cNvSpPr>
                <p:nvPr/>
              </p:nvSpPr>
              <p:spPr bwMode="auto">
                <a:xfrm>
                  <a:off x="4812" y="2370"/>
                  <a:ext cx="2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b="1"/>
                    <a:t>~</a:t>
                  </a:r>
                </a:p>
              </p:txBody>
            </p:sp>
          </p:grpSp>
          <p:sp>
            <p:nvSpPr>
              <p:cNvPr id="39" name="Text Box 18">
                <a:extLst>
                  <a:ext uri="{FF2B5EF4-FFF2-40B4-BE49-F238E27FC236}">
                    <a16:creationId xmlns:a16="http://schemas.microsoft.com/office/drawing/2014/main" id="{A90137B2-6DF1-DD31-0788-50465C394F80}"/>
                  </a:ext>
                </a:extLst>
              </p:cNvPr>
              <p:cNvSpPr txBox="1">
                <a:spLocks noChangeArrowheads="1"/>
              </p:cNvSpPr>
              <p:nvPr/>
            </p:nvSpPr>
            <p:spPr bwMode="auto">
              <a:xfrm>
                <a:off x="5078" y="315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b="1" i="1">
                    <a:latin typeface="Times New Roman" panose="02020603050405020304" pitchFamily="18" charset="0"/>
                  </a:rPr>
                  <a:t>n</a:t>
                </a:r>
                <a:endParaRPr lang="en-US" altLang="en-US" sz="2400">
                  <a:latin typeface="Times New Roman" panose="02020603050405020304" pitchFamily="18" charset="0"/>
                </a:endParaRPr>
              </a:p>
            </p:txBody>
          </p:sp>
        </p:grpSp>
        <p:sp>
          <p:nvSpPr>
            <p:cNvPr id="15" name="Text Box 19">
              <a:extLst>
                <a:ext uri="{FF2B5EF4-FFF2-40B4-BE49-F238E27FC236}">
                  <a16:creationId xmlns:a16="http://schemas.microsoft.com/office/drawing/2014/main" id="{7B230FE1-E35C-B34F-5A0F-D599305611FF}"/>
                </a:ext>
              </a:extLst>
            </p:cNvPr>
            <p:cNvSpPr txBox="1">
              <a:spLocks noChangeArrowheads="1"/>
            </p:cNvSpPr>
            <p:nvPr/>
          </p:nvSpPr>
          <p:spPr bwMode="auto">
            <a:xfrm>
              <a:off x="2487" y="1620"/>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O</a:t>
              </a:r>
              <a:endParaRPr lang="en-US" altLang="en-US" sz="2800">
                <a:latin typeface="Times New Roman" panose="02020603050405020304" pitchFamily="18" charset="0"/>
              </a:endParaRPr>
            </a:p>
          </p:txBody>
        </p:sp>
        <p:sp>
          <p:nvSpPr>
            <p:cNvPr id="16" name="Text Box 20">
              <a:extLst>
                <a:ext uri="{FF2B5EF4-FFF2-40B4-BE49-F238E27FC236}">
                  <a16:creationId xmlns:a16="http://schemas.microsoft.com/office/drawing/2014/main" id="{417E5A70-8B4C-8B2D-26E9-C31B27774611}"/>
                </a:ext>
              </a:extLst>
            </p:cNvPr>
            <p:cNvSpPr txBox="1">
              <a:spLocks noChangeArrowheads="1"/>
            </p:cNvSpPr>
            <p:nvPr/>
          </p:nvSpPr>
          <p:spPr bwMode="auto">
            <a:xfrm>
              <a:off x="2488" y="2094"/>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grpSp>
          <p:nvGrpSpPr>
            <p:cNvPr id="17" name="Group 16">
              <a:extLst>
                <a:ext uri="{FF2B5EF4-FFF2-40B4-BE49-F238E27FC236}">
                  <a16:creationId xmlns:a16="http://schemas.microsoft.com/office/drawing/2014/main" id="{A76A5644-002C-02D2-0F95-B7C0E4AC2A34}"/>
                </a:ext>
              </a:extLst>
            </p:cNvPr>
            <p:cNvGrpSpPr>
              <a:grpSpLocks/>
            </p:cNvGrpSpPr>
            <p:nvPr/>
          </p:nvGrpSpPr>
          <p:grpSpPr bwMode="auto">
            <a:xfrm>
              <a:off x="2592" y="1907"/>
              <a:ext cx="96" cy="207"/>
              <a:chOff x="4272" y="2880"/>
              <a:chExt cx="96" cy="240"/>
            </a:xfrm>
          </p:grpSpPr>
          <p:sp>
            <p:nvSpPr>
              <p:cNvPr id="36" name="Line 22">
                <a:extLst>
                  <a:ext uri="{FF2B5EF4-FFF2-40B4-BE49-F238E27FC236}">
                    <a16:creationId xmlns:a16="http://schemas.microsoft.com/office/drawing/2014/main" id="{541F3713-5A36-5261-180D-895C05B011F1}"/>
                  </a:ext>
                </a:extLst>
              </p:cNvPr>
              <p:cNvSpPr>
                <a:spLocks noChangeShapeType="1"/>
              </p:cNvSpPr>
              <p:nvPr/>
            </p:nvSpPr>
            <p:spPr bwMode="auto">
              <a:xfrm>
                <a:off x="4272" y="2880"/>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37" name="Line 23">
                <a:extLst>
                  <a:ext uri="{FF2B5EF4-FFF2-40B4-BE49-F238E27FC236}">
                    <a16:creationId xmlns:a16="http://schemas.microsoft.com/office/drawing/2014/main" id="{F700EA1F-58C8-1DF0-C6BF-1A8233858F0A}"/>
                  </a:ext>
                </a:extLst>
              </p:cNvPr>
              <p:cNvSpPr>
                <a:spLocks noChangeShapeType="1"/>
              </p:cNvSpPr>
              <p:nvPr/>
            </p:nvSpPr>
            <p:spPr bwMode="auto">
              <a:xfrm>
                <a:off x="4368" y="2880"/>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sp>
          <p:nvSpPr>
            <p:cNvPr id="18" name="Text Box 24">
              <a:extLst>
                <a:ext uri="{FF2B5EF4-FFF2-40B4-BE49-F238E27FC236}">
                  <a16:creationId xmlns:a16="http://schemas.microsoft.com/office/drawing/2014/main" id="{06B02415-0287-362E-F4AC-A05B41EF3E1E}"/>
                </a:ext>
              </a:extLst>
            </p:cNvPr>
            <p:cNvSpPr txBox="1">
              <a:spLocks noChangeArrowheads="1"/>
            </p:cNvSpPr>
            <p:nvPr/>
          </p:nvSpPr>
          <p:spPr bwMode="auto">
            <a:xfrm>
              <a:off x="2087" y="2094"/>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O</a:t>
              </a:r>
              <a:endParaRPr lang="en-US" altLang="en-US" sz="2800">
                <a:latin typeface="Times New Roman" panose="02020603050405020304" pitchFamily="18" charset="0"/>
              </a:endParaRPr>
            </a:p>
          </p:txBody>
        </p:sp>
        <p:sp>
          <p:nvSpPr>
            <p:cNvPr id="19" name="Line 25">
              <a:extLst>
                <a:ext uri="{FF2B5EF4-FFF2-40B4-BE49-F238E27FC236}">
                  <a16:creationId xmlns:a16="http://schemas.microsoft.com/office/drawing/2014/main" id="{8604FA1C-A2F6-6573-DCB0-D6DDEA87C41B}"/>
                </a:ext>
              </a:extLst>
            </p:cNvPr>
            <p:cNvSpPr>
              <a:spLocks noChangeShapeType="1"/>
            </p:cNvSpPr>
            <p:nvPr/>
          </p:nvSpPr>
          <p:spPr bwMode="auto">
            <a:xfrm rot="16200000" flipH="1">
              <a:off x="1332" y="2266"/>
              <a:ext cx="105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20" name="Text Box 26">
              <a:extLst>
                <a:ext uri="{FF2B5EF4-FFF2-40B4-BE49-F238E27FC236}">
                  <a16:creationId xmlns:a16="http://schemas.microsoft.com/office/drawing/2014/main" id="{C4878BDF-7D6B-CB3B-7C2C-E7A14225DA79}"/>
                </a:ext>
              </a:extLst>
            </p:cNvPr>
            <p:cNvSpPr txBox="1">
              <a:spLocks noChangeArrowheads="1"/>
            </p:cNvSpPr>
            <p:nvPr/>
          </p:nvSpPr>
          <p:spPr bwMode="auto">
            <a:xfrm>
              <a:off x="1722" y="2647"/>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21" name="Text Box 27">
              <a:extLst>
                <a:ext uri="{FF2B5EF4-FFF2-40B4-BE49-F238E27FC236}">
                  <a16:creationId xmlns:a16="http://schemas.microsoft.com/office/drawing/2014/main" id="{8B2B68F2-4403-FE44-88C0-55E6735DD8D5}"/>
                </a:ext>
              </a:extLst>
            </p:cNvPr>
            <p:cNvSpPr txBox="1">
              <a:spLocks noChangeArrowheads="1"/>
            </p:cNvSpPr>
            <p:nvPr/>
          </p:nvSpPr>
          <p:spPr bwMode="auto">
            <a:xfrm>
              <a:off x="1731" y="1548"/>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22" name="Text Box 28">
              <a:extLst>
                <a:ext uri="{FF2B5EF4-FFF2-40B4-BE49-F238E27FC236}">
                  <a16:creationId xmlns:a16="http://schemas.microsoft.com/office/drawing/2014/main" id="{EA2A4CB3-DA8D-F2EB-7A3F-8FBF5E7B3480}"/>
                </a:ext>
              </a:extLst>
            </p:cNvPr>
            <p:cNvSpPr txBox="1">
              <a:spLocks noChangeArrowheads="1"/>
            </p:cNvSpPr>
            <p:nvPr/>
          </p:nvSpPr>
          <p:spPr bwMode="auto">
            <a:xfrm>
              <a:off x="1723" y="2104"/>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sp>
          <p:nvSpPr>
            <p:cNvPr id="23" name="Line 29">
              <a:extLst>
                <a:ext uri="{FF2B5EF4-FFF2-40B4-BE49-F238E27FC236}">
                  <a16:creationId xmlns:a16="http://schemas.microsoft.com/office/drawing/2014/main" id="{BA1C666F-08FC-191A-237D-4AE5F6D9C21C}"/>
                </a:ext>
              </a:extLst>
            </p:cNvPr>
            <p:cNvSpPr>
              <a:spLocks noChangeShapeType="1"/>
            </p:cNvSpPr>
            <p:nvPr/>
          </p:nvSpPr>
          <p:spPr bwMode="auto">
            <a:xfrm rot="16200000" flipH="1">
              <a:off x="909" y="2263"/>
              <a:ext cx="105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24" name="Text Box 30">
              <a:extLst>
                <a:ext uri="{FF2B5EF4-FFF2-40B4-BE49-F238E27FC236}">
                  <a16:creationId xmlns:a16="http://schemas.microsoft.com/office/drawing/2014/main" id="{F93D08AB-9AFA-A53E-9A2E-A01AE371255C}"/>
                </a:ext>
              </a:extLst>
            </p:cNvPr>
            <p:cNvSpPr txBox="1">
              <a:spLocks noChangeArrowheads="1"/>
            </p:cNvSpPr>
            <p:nvPr/>
          </p:nvSpPr>
          <p:spPr bwMode="auto">
            <a:xfrm>
              <a:off x="1299" y="2644"/>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25" name="Text Box 31">
              <a:extLst>
                <a:ext uri="{FF2B5EF4-FFF2-40B4-BE49-F238E27FC236}">
                  <a16:creationId xmlns:a16="http://schemas.microsoft.com/office/drawing/2014/main" id="{F954A952-2B28-B6C3-72EC-287FA11203F3}"/>
                </a:ext>
              </a:extLst>
            </p:cNvPr>
            <p:cNvSpPr txBox="1">
              <a:spLocks noChangeArrowheads="1"/>
            </p:cNvSpPr>
            <p:nvPr/>
          </p:nvSpPr>
          <p:spPr bwMode="auto">
            <a:xfrm>
              <a:off x="1308" y="1545"/>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26" name="Text Box 32">
              <a:extLst>
                <a:ext uri="{FF2B5EF4-FFF2-40B4-BE49-F238E27FC236}">
                  <a16:creationId xmlns:a16="http://schemas.microsoft.com/office/drawing/2014/main" id="{52ED05E4-7A49-0C56-4959-6D1D03155FB8}"/>
                </a:ext>
              </a:extLst>
            </p:cNvPr>
            <p:cNvSpPr txBox="1">
              <a:spLocks noChangeArrowheads="1"/>
            </p:cNvSpPr>
            <p:nvPr/>
          </p:nvSpPr>
          <p:spPr bwMode="auto">
            <a:xfrm>
              <a:off x="1300" y="2101"/>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sp>
          <p:nvSpPr>
            <p:cNvPr id="27" name="Line 34">
              <a:extLst>
                <a:ext uri="{FF2B5EF4-FFF2-40B4-BE49-F238E27FC236}">
                  <a16:creationId xmlns:a16="http://schemas.microsoft.com/office/drawing/2014/main" id="{285439E4-0236-DFDC-B969-291A5B0383DF}"/>
                </a:ext>
              </a:extLst>
            </p:cNvPr>
            <p:cNvSpPr>
              <a:spLocks noChangeShapeType="1"/>
            </p:cNvSpPr>
            <p:nvPr/>
          </p:nvSpPr>
          <p:spPr bwMode="auto">
            <a:xfrm rot="5400000">
              <a:off x="2842" y="2538"/>
              <a:ext cx="5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28" name="Text Box 35">
              <a:extLst>
                <a:ext uri="{FF2B5EF4-FFF2-40B4-BE49-F238E27FC236}">
                  <a16:creationId xmlns:a16="http://schemas.microsoft.com/office/drawing/2014/main" id="{98DD75A2-32B6-6DCB-B6AC-F622C4188B0B}"/>
                </a:ext>
              </a:extLst>
            </p:cNvPr>
            <p:cNvSpPr txBox="1">
              <a:spLocks noChangeArrowheads="1"/>
            </p:cNvSpPr>
            <p:nvPr/>
          </p:nvSpPr>
          <p:spPr bwMode="auto">
            <a:xfrm>
              <a:off x="2955" y="2642"/>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29" name="Text Box 36">
              <a:extLst>
                <a:ext uri="{FF2B5EF4-FFF2-40B4-BE49-F238E27FC236}">
                  <a16:creationId xmlns:a16="http://schemas.microsoft.com/office/drawing/2014/main" id="{4D8D2D49-C254-3CE2-2FE2-849A718B40C9}"/>
                </a:ext>
              </a:extLst>
            </p:cNvPr>
            <p:cNvSpPr txBox="1">
              <a:spLocks noChangeArrowheads="1"/>
            </p:cNvSpPr>
            <p:nvPr/>
          </p:nvSpPr>
          <p:spPr bwMode="auto">
            <a:xfrm>
              <a:off x="2956" y="2099"/>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sp>
          <p:nvSpPr>
            <p:cNvPr id="30" name="Line 37">
              <a:extLst>
                <a:ext uri="{FF2B5EF4-FFF2-40B4-BE49-F238E27FC236}">
                  <a16:creationId xmlns:a16="http://schemas.microsoft.com/office/drawing/2014/main" id="{7839D849-9786-408E-5405-5FA4486C771D}"/>
                </a:ext>
              </a:extLst>
            </p:cNvPr>
            <p:cNvSpPr>
              <a:spLocks noChangeShapeType="1"/>
            </p:cNvSpPr>
            <p:nvPr/>
          </p:nvSpPr>
          <p:spPr bwMode="auto">
            <a:xfrm rot="16200000" flipH="1">
              <a:off x="3300" y="2545"/>
              <a:ext cx="49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31" name="Text Box 38">
              <a:extLst>
                <a:ext uri="{FF2B5EF4-FFF2-40B4-BE49-F238E27FC236}">
                  <a16:creationId xmlns:a16="http://schemas.microsoft.com/office/drawing/2014/main" id="{426CD71C-FE57-AF7C-2B6C-CA59FDC6759A}"/>
                </a:ext>
              </a:extLst>
            </p:cNvPr>
            <p:cNvSpPr txBox="1">
              <a:spLocks noChangeArrowheads="1"/>
            </p:cNvSpPr>
            <p:nvPr/>
          </p:nvSpPr>
          <p:spPr bwMode="auto">
            <a:xfrm>
              <a:off x="3413" y="2648"/>
              <a:ext cx="3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H</a:t>
              </a:r>
              <a:endParaRPr lang="en-US" altLang="en-US" sz="2800">
                <a:latin typeface="Times New Roman" panose="02020603050405020304" pitchFamily="18" charset="0"/>
              </a:endParaRPr>
            </a:p>
          </p:txBody>
        </p:sp>
        <p:sp>
          <p:nvSpPr>
            <p:cNvPr id="32" name="Text Box 39">
              <a:extLst>
                <a:ext uri="{FF2B5EF4-FFF2-40B4-BE49-F238E27FC236}">
                  <a16:creationId xmlns:a16="http://schemas.microsoft.com/office/drawing/2014/main" id="{8C9E9924-3AE3-FD29-90FB-FC245C3A4041}"/>
                </a:ext>
              </a:extLst>
            </p:cNvPr>
            <p:cNvSpPr txBox="1">
              <a:spLocks noChangeArrowheads="1"/>
            </p:cNvSpPr>
            <p:nvPr/>
          </p:nvSpPr>
          <p:spPr bwMode="auto">
            <a:xfrm>
              <a:off x="3414" y="2105"/>
              <a:ext cx="290"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800">
                  <a:latin typeface="Arial Black" panose="020B0A04020102020204" pitchFamily="34" charset="0"/>
                </a:rPr>
                <a:t>C</a:t>
              </a:r>
              <a:endParaRPr lang="en-US" altLang="en-US" sz="2800">
                <a:latin typeface="Times New Roman" panose="02020603050405020304" pitchFamily="18" charset="0"/>
              </a:endParaRPr>
            </a:p>
          </p:txBody>
        </p:sp>
        <p:grpSp>
          <p:nvGrpSpPr>
            <p:cNvPr id="33" name="Group 32">
              <a:extLst>
                <a:ext uri="{FF2B5EF4-FFF2-40B4-BE49-F238E27FC236}">
                  <a16:creationId xmlns:a16="http://schemas.microsoft.com/office/drawing/2014/main" id="{9A1C1040-8942-7300-3690-573F49D8931B}"/>
                </a:ext>
              </a:extLst>
            </p:cNvPr>
            <p:cNvGrpSpPr>
              <a:grpSpLocks/>
            </p:cNvGrpSpPr>
            <p:nvPr/>
          </p:nvGrpSpPr>
          <p:grpSpPr bwMode="auto">
            <a:xfrm>
              <a:off x="3232" y="2219"/>
              <a:ext cx="186" cy="69"/>
              <a:chOff x="1005" y="3018"/>
              <a:chExt cx="186" cy="69"/>
            </a:xfrm>
          </p:grpSpPr>
          <p:sp>
            <p:nvSpPr>
              <p:cNvPr id="34" name="Line 41">
                <a:extLst>
                  <a:ext uri="{FF2B5EF4-FFF2-40B4-BE49-F238E27FC236}">
                    <a16:creationId xmlns:a16="http://schemas.microsoft.com/office/drawing/2014/main" id="{94AB71F3-FC38-56D7-7527-693999A4623A}"/>
                  </a:ext>
                </a:extLst>
              </p:cNvPr>
              <p:cNvSpPr>
                <a:spLocks noChangeShapeType="1"/>
              </p:cNvSpPr>
              <p:nvPr/>
            </p:nvSpPr>
            <p:spPr bwMode="auto">
              <a:xfrm>
                <a:off x="1009" y="3018"/>
                <a:ext cx="18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35" name="Line 42">
                <a:extLst>
                  <a:ext uri="{FF2B5EF4-FFF2-40B4-BE49-F238E27FC236}">
                    <a16:creationId xmlns:a16="http://schemas.microsoft.com/office/drawing/2014/main" id="{38B409FC-4EC2-47EF-1586-BBB155A5C534}"/>
                  </a:ext>
                </a:extLst>
              </p:cNvPr>
              <p:cNvSpPr>
                <a:spLocks noChangeShapeType="1"/>
              </p:cNvSpPr>
              <p:nvPr/>
            </p:nvSpPr>
            <p:spPr bwMode="auto">
              <a:xfrm>
                <a:off x="1005" y="3087"/>
                <a:ext cx="18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grpSp>
      <p:sp>
        <p:nvSpPr>
          <p:cNvPr id="46" name="TextBox 45">
            <a:extLst>
              <a:ext uri="{FF2B5EF4-FFF2-40B4-BE49-F238E27FC236}">
                <a16:creationId xmlns:a16="http://schemas.microsoft.com/office/drawing/2014/main" id="{392A04E3-DB60-1352-CC85-2C7DE658F125}"/>
              </a:ext>
            </a:extLst>
          </p:cNvPr>
          <p:cNvSpPr txBox="1"/>
          <p:nvPr/>
        </p:nvSpPr>
        <p:spPr>
          <a:xfrm>
            <a:off x="2975544" y="4808945"/>
            <a:ext cx="6442644" cy="369332"/>
          </a:xfrm>
          <a:prstGeom prst="rect">
            <a:avLst/>
          </a:prstGeom>
          <a:noFill/>
        </p:spPr>
        <p:txBody>
          <a:bodyPr wrap="square" rtlCol="0">
            <a:spAutoFit/>
          </a:bodyPr>
          <a:lstStyle/>
          <a:p>
            <a:r>
              <a:rPr lang="en-US" dirty="0"/>
              <a:t>Backbone has double bonds (Unsaturated PET)</a:t>
            </a:r>
          </a:p>
        </p:txBody>
      </p:sp>
      <p:grpSp>
        <p:nvGrpSpPr>
          <p:cNvPr id="55" name="Group 54">
            <a:extLst>
              <a:ext uri="{FF2B5EF4-FFF2-40B4-BE49-F238E27FC236}">
                <a16:creationId xmlns:a16="http://schemas.microsoft.com/office/drawing/2014/main" id="{26C242BA-409D-D17E-FEB3-709F3882F520}"/>
              </a:ext>
            </a:extLst>
          </p:cNvPr>
          <p:cNvGrpSpPr/>
          <p:nvPr/>
        </p:nvGrpSpPr>
        <p:grpSpPr>
          <a:xfrm>
            <a:off x="5151000" y="2782960"/>
            <a:ext cx="2165760" cy="1586160"/>
            <a:chOff x="5151000" y="2782960"/>
            <a:chExt cx="2165760" cy="1586160"/>
          </a:xfrm>
        </p:grpSpPr>
        <mc:AlternateContent xmlns:mc="http://schemas.openxmlformats.org/markup-compatibility/2006" xmlns:p14="http://schemas.microsoft.com/office/powerpoint/2010/main">
          <mc:Choice Requires="p14">
            <p:contentPart p14:bwMode="auto" r:id="rId2">
              <p14:nvContentPartPr>
                <p14:cNvPr id="52" name="Ink 51">
                  <a:extLst>
                    <a:ext uri="{FF2B5EF4-FFF2-40B4-BE49-F238E27FC236}">
                      <a16:creationId xmlns:a16="http://schemas.microsoft.com/office/drawing/2014/main" id="{F8574D0F-8416-3E70-4528-ED48BA45A5C2}"/>
                    </a:ext>
                  </a:extLst>
                </p14:cNvPr>
                <p14:cNvContentPartPr/>
                <p14:nvPr/>
              </p14:nvContentPartPr>
              <p14:xfrm>
                <a:off x="5873880" y="2782960"/>
                <a:ext cx="1442880" cy="825480"/>
              </p14:xfrm>
            </p:contentPart>
          </mc:Choice>
          <mc:Fallback xmlns="">
            <p:pic>
              <p:nvPicPr>
                <p:cNvPr id="52" name="Ink 51">
                  <a:extLst>
                    <a:ext uri="{FF2B5EF4-FFF2-40B4-BE49-F238E27FC236}">
                      <a16:creationId xmlns:a16="http://schemas.microsoft.com/office/drawing/2014/main" id="{F8574D0F-8416-3E70-4528-ED48BA45A5C2}"/>
                    </a:ext>
                  </a:extLst>
                </p:cNvPr>
                <p:cNvPicPr/>
                <p:nvPr/>
              </p:nvPicPr>
              <p:blipFill>
                <a:blip r:embed="rId3"/>
                <a:stretch>
                  <a:fillRect/>
                </a:stretch>
              </p:blipFill>
              <p:spPr>
                <a:xfrm>
                  <a:off x="5865240" y="2773960"/>
                  <a:ext cx="1460520" cy="843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a16="http://schemas.microsoft.com/office/drawing/2014/main" id="{6B83B5E5-105E-C318-89AF-2AA9045BCDBC}"/>
                    </a:ext>
                  </a:extLst>
                </p14:cNvPr>
                <p14:cNvContentPartPr/>
                <p14:nvPr/>
              </p14:nvContentPartPr>
              <p14:xfrm>
                <a:off x="5151000" y="3621040"/>
                <a:ext cx="522000" cy="748080"/>
              </p14:xfrm>
            </p:contentPart>
          </mc:Choice>
          <mc:Fallback xmlns="">
            <p:pic>
              <p:nvPicPr>
                <p:cNvPr id="53" name="Ink 52">
                  <a:extLst>
                    <a:ext uri="{FF2B5EF4-FFF2-40B4-BE49-F238E27FC236}">
                      <a16:creationId xmlns:a16="http://schemas.microsoft.com/office/drawing/2014/main" id="{6B83B5E5-105E-C318-89AF-2AA9045BCDBC}"/>
                    </a:ext>
                  </a:extLst>
                </p:cNvPr>
                <p:cNvPicPr/>
                <p:nvPr/>
              </p:nvPicPr>
              <p:blipFill>
                <a:blip r:embed="rId5"/>
                <a:stretch>
                  <a:fillRect/>
                </a:stretch>
              </p:blipFill>
              <p:spPr>
                <a:xfrm>
                  <a:off x="5142000" y="3612400"/>
                  <a:ext cx="53964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231930C-048F-92C1-DFAE-9896D062BA5A}"/>
                    </a:ext>
                  </a:extLst>
                </p14:cNvPr>
                <p14:cNvContentPartPr/>
                <p14:nvPr/>
              </p14:nvContentPartPr>
              <p14:xfrm>
                <a:off x="5557440" y="3617080"/>
                <a:ext cx="190080" cy="191520"/>
              </p14:xfrm>
            </p:contentPart>
          </mc:Choice>
          <mc:Fallback xmlns="">
            <p:pic>
              <p:nvPicPr>
                <p:cNvPr id="54" name="Ink 53">
                  <a:extLst>
                    <a:ext uri="{FF2B5EF4-FFF2-40B4-BE49-F238E27FC236}">
                      <a16:creationId xmlns:a16="http://schemas.microsoft.com/office/drawing/2014/main" id="{A231930C-048F-92C1-DFAE-9896D062BA5A}"/>
                    </a:ext>
                  </a:extLst>
                </p:cNvPr>
                <p:cNvPicPr/>
                <p:nvPr/>
              </p:nvPicPr>
              <p:blipFill>
                <a:blip r:embed="rId7"/>
                <a:stretch>
                  <a:fillRect/>
                </a:stretch>
              </p:blipFill>
              <p:spPr>
                <a:xfrm>
                  <a:off x="5548800" y="3608080"/>
                  <a:ext cx="207720" cy="209160"/>
                </a:xfrm>
                <a:prstGeom prst="rect">
                  <a:avLst/>
                </a:prstGeom>
              </p:spPr>
            </p:pic>
          </mc:Fallback>
        </mc:AlternateContent>
      </p:grpSp>
    </p:spTree>
    <p:extLst>
      <p:ext uri="{BB962C8B-B14F-4D97-AF65-F5344CB8AC3E}">
        <p14:creationId xmlns:p14="http://schemas.microsoft.com/office/powerpoint/2010/main" val="2459656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71291C1-F813-650B-BCBD-DF6C9F1FDC9A}"/>
              </a:ext>
            </a:extLst>
          </p:cNvPr>
          <p:cNvPicPr>
            <a:picLocks noChangeAspect="1"/>
          </p:cNvPicPr>
          <p:nvPr/>
        </p:nvPicPr>
        <p:blipFill>
          <a:blip r:embed="rId2"/>
          <a:stretch>
            <a:fillRect/>
          </a:stretch>
        </p:blipFill>
        <p:spPr>
          <a:xfrm>
            <a:off x="1589314" y="348343"/>
            <a:ext cx="8469086" cy="5279571"/>
          </a:xfrm>
          <a:prstGeom prst="rect">
            <a:avLst/>
          </a:prstGeom>
        </p:spPr>
      </p:pic>
      <p:sp>
        <p:nvSpPr>
          <p:cNvPr id="10" name="TextBox 9">
            <a:extLst>
              <a:ext uri="{FF2B5EF4-FFF2-40B4-BE49-F238E27FC236}">
                <a16:creationId xmlns:a16="http://schemas.microsoft.com/office/drawing/2014/main" id="{4FEBC88B-725F-4334-5927-0F7DF5CF0AAF}"/>
              </a:ext>
            </a:extLst>
          </p:cNvPr>
          <p:cNvSpPr txBox="1"/>
          <p:nvPr/>
        </p:nvSpPr>
        <p:spPr>
          <a:xfrm>
            <a:off x="1458685" y="5863326"/>
            <a:ext cx="8730343" cy="646331"/>
          </a:xfrm>
          <a:prstGeom prst="rect">
            <a:avLst/>
          </a:prstGeom>
          <a:noFill/>
        </p:spPr>
        <p:txBody>
          <a:bodyPr wrap="square" rtlCol="0">
            <a:spAutoFit/>
          </a:bodyPr>
          <a:lstStyle/>
          <a:p>
            <a:r>
              <a:rPr lang="en-US" dirty="0"/>
              <a:t>Peroxide curing agents are used with methyl ethyl ketone (MEK) peroxide used for room temp. curing </a:t>
            </a:r>
          </a:p>
        </p:txBody>
      </p:sp>
    </p:spTree>
    <p:extLst>
      <p:ext uri="{BB962C8B-B14F-4D97-AF65-F5344CB8AC3E}">
        <p14:creationId xmlns:p14="http://schemas.microsoft.com/office/powerpoint/2010/main" val="3173020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1B3D80-34D3-EFED-736D-67E807174D95}"/>
              </a:ext>
            </a:extLst>
          </p:cNvPr>
          <p:cNvPicPr>
            <a:picLocks noChangeAspect="1"/>
          </p:cNvPicPr>
          <p:nvPr/>
        </p:nvPicPr>
        <p:blipFill>
          <a:blip r:embed="rId2"/>
          <a:stretch>
            <a:fillRect/>
          </a:stretch>
        </p:blipFill>
        <p:spPr>
          <a:xfrm>
            <a:off x="2111829" y="1100096"/>
            <a:ext cx="7663542" cy="4657807"/>
          </a:xfrm>
          <a:prstGeom prst="rect">
            <a:avLst/>
          </a:prstGeom>
        </p:spPr>
      </p:pic>
      <p:sp>
        <p:nvSpPr>
          <p:cNvPr id="6" name="Title 1">
            <a:extLst>
              <a:ext uri="{FF2B5EF4-FFF2-40B4-BE49-F238E27FC236}">
                <a16:creationId xmlns:a16="http://schemas.microsoft.com/office/drawing/2014/main" id="{A2181B41-10EE-CAA9-66BA-99F427F4EBE4}"/>
              </a:ext>
            </a:extLst>
          </p:cNvPr>
          <p:cNvSpPr>
            <a:spLocks/>
          </p:cNvSpPr>
          <p:nvPr/>
        </p:nvSpPr>
        <p:spPr bwMode="auto">
          <a:xfrm>
            <a:off x="566057" y="12338"/>
            <a:ext cx="11451772"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Effect of T on </a:t>
            </a:r>
            <a:r>
              <a:rPr lang="en-US" sz="4000" b="1" dirty="0">
                <a:solidFill>
                  <a:prstClr val="black"/>
                </a:solidFill>
                <a:latin typeface="Bookman Old Style" pitchFamily="18" charset="0"/>
              </a:rPr>
              <a:t>behavior of thermoplastics</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1511628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E86F4-147A-1481-5EED-1BFE797458F9}"/>
              </a:ext>
            </a:extLst>
          </p:cNvPr>
          <p:cNvSpPr>
            <a:spLocks noGrp="1"/>
          </p:cNvSpPr>
          <p:nvPr>
            <p:ph idx="1"/>
          </p:nvPr>
        </p:nvSpPr>
        <p:spPr>
          <a:xfrm>
            <a:off x="783771" y="1251856"/>
            <a:ext cx="10863943" cy="5312229"/>
          </a:xfrm>
        </p:spPr>
        <p:txBody>
          <a:bodyPr>
            <a:normAutofit/>
          </a:bodyPr>
          <a:lstStyle/>
          <a:p>
            <a:r>
              <a:rPr lang="en-US" sz="2400" dirty="0"/>
              <a:t>In combination with glass fibers UP can be cross linked to form high strength reinforced composite materials. Tougher and increased strength with addition of fiber reinforcements </a:t>
            </a:r>
          </a:p>
          <a:p>
            <a:r>
              <a:rPr lang="en-US" sz="2400" dirty="0"/>
              <a:t>UP resins are low viscosity materials able to be mixed with reinforcements (as high as 80% by weight)</a:t>
            </a:r>
          </a:p>
          <a:p>
            <a:pPr>
              <a:lnSpc>
                <a:spcPct val="100000"/>
              </a:lnSpc>
              <a:spcBef>
                <a:spcPts val="0"/>
              </a:spcBef>
            </a:pPr>
            <a:r>
              <a:rPr lang="en-US" sz="2400" dirty="0"/>
              <a:t>Good chemical resistance</a:t>
            </a:r>
          </a:p>
          <a:p>
            <a:pPr marL="0" indent="0">
              <a:spcBef>
                <a:spcPts val="0"/>
              </a:spcBef>
              <a:buNone/>
            </a:pPr>
            <a:endParaRPr lang="en-US" sz="2400" dirty="0"/>
          </a:p>
          <a:p>
            <a:pPr marL="0" indent="0">
              <a:spcBef>
                <a:spcPts val="0"/>
              </a:spcBef>
              <a:buNone/>
            </a:pPr>
            <a:r>
              <a:rPr lang="en-US" dirty="0"/>
              <a:t>   Applications of glass reinforced polyester : </a:t>
            </a:r>
          </a:p>
          <a:p>
            <a:r>
              <a:rPr lang="en-US" sz="2400" dirty="0"/>
              <a:t>Automobile panels and body parts</a:t>
            </a:r>
          </a:p>
          <a:p>
            <a:r>
              <a:rPr lang="en-US" sz="2400" dirty="0"/>
              <a:t>Construction industry for building panels and bathroom components</a:t>
            </a:r>
          </a:p>
          <a:p>
            <a:r>
              <a:rPr lang="en-US" sz="2400" dirty="0"/>
              <a:t>Pipes, tanks and ducts where good corrosion resistance is required</a:t>
            </a:r>
          </a:p>
          <a:p>
            <a:endParaRPr lang="en-US" dirty="0"/>
          </a:p>
        </p:txBody>
      </p:sp>
      <p:sp>
        <p:nvSpPr>
          <p:cNvPr id="4" name="Title 1">
            <a:extLst>
              <a:ext uri="{FF2B5EF4-FFF2-40B4-BE49-F238E27FC236}">
                <a16:creationId xmlns:a16="http://schemas.microsoft.com/office/drawing/2014/main" id="{6064B060-267B-FD92-AF33-4524FEA75CAF}"/>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Thermoset PET</a:t>
            </a:r>
          </a:p>
        </p:txBody>
      </p:sp>
    </p:spTree>
    <p:extLst>
      <p:ext uri="{BB962C8B-B14F-4D97-AF65-F5344CB8AC3E}">
        <p14:creationId xmlns:p14="http://schemas.microsoft.com/office/powerpoint/2010/main" val="2859756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3144D7-5670-1A3D-7F04-AAB01C5AB23C}"/>
              </a:ext>
            </a:extLst>
          </p:cNvPr>
          <p:cNvSpPr>
            <a:spLocks noGrp="1"/>
          </p:cNvSpPr>
          <p:nvPr>
            <p:ph idx="1"/>
          </p:nvPr>
        </p:nvSpPr>
        <p:spPr>
          <a:xfrm>
            <a:off x="838200" y="1110341"/>
            <a:ext cx="10515600" cy="5453743"/>
          </a:xfrm>
        </p:spPr>
        <p:txBody>
          <a:bodyPr>
            <a:normAutofit/>
          </a:bodyPr>
          <a:lstStyle/>
          <a:p>
            <a:r>
              <a:rPr lang="en-US" sz="2400" dirty="0"/>
              <a:t>Polymer materials whose dimensions can be greatly changed when stressed and which return to their original dimensions (or almost) when the deforming stress is removed. </a:t>
            </a:r>
          </a:p>
          <a:p>
            <a:r>
              <a:rPr lang="en-US" sz="2400" dirty="0"/>
              <a:t>Amorphous polymers that don’t crystallize easily during processing</a:t>
            </a:r>
          </a:p>
          <a:p>
            <a:r>
              <a:rPr lang="en-US" sz="2400" dirty="0"/>
              <a:t>Common uses: Rubber bands, automobile tires, hoses, O-rings, insulation</a:t>
            </a:r>
          </a:p>
          <a:p>
            <a:r>
              <a:rPr lang="en-US" sz="2400" dirty="0"/>
              <a:t>Common types of elastomeric materials: </a:t>
            </a:r>
          </a:p>
          <a:p>
            <a:pPr marL="457200" lvl="1" indent="0">
              <a:buNone/>
            </a:pPr>
            <a:r>
              <a:rPr lang="en-US" dirty="0"/>
              <a:t>Natural rubber (vulcanized)</a:t>
            </a:r>
          </a:p>
          <a:p>
            <a:pPr marL="457200" lvl="1" indent="0">
              <a:buNone/>
            </a:pPr>
            <a:r>
              <a:rPr lang="en-US" dirty="0"/>
              <a:t>Polychloroprene</a:t>
            </a:r>
          </a:p>
          <a:p>
            <a:pPr marL="457200" lvl="1" indent="0">
              <a:buNone/>
            </a:pPr>
            <a:r>
              <a:rPr lang="en-US" dirty="0"/>
              <a:t>Styrene-butadiene rubber</a:t>
            </a:r>
          </a:p>
          <a:p>
            <a:pPr marL="457200" lvl="1" indent="0">
              <a:buNone/>
            </a:pPr>
            <a:r>
              <a:rPr lang="en-US" dirty="0"/>
              <a:t>Nitrile rubber</a:t>
            </a:r>
          </a:p>
          <a:p>
            <a:pPr marL="457200" lvl="1" indent="0">
              <a:buNone/>
            </a:pPr>
            <a:r>
              <a:rPr lang="en-US" dirty="0"/>
              <a:t>Silicone</a:t>
            </a:r>
          </a:p>
          <a:p>
            <a:pPr marL="0" indent="0">
              <a:buNone/>
            </a:pPr>
            <a:endParaRPr lang="en-US" dirty="0"/>
          </a:p>
        </p:txBody>
      </p:sp>
      <p:sp>
        <p:nvSpPr>
          <p:cNvPr id="4" name="Title 1">
            <a:extLst>
              <a:ext uri="{FF2B5EF4-FFF2-40B4-BE49-F238E27FC236}">
                <a16:creationId xmlns:a16="http://schemas.microsoft.com/office/drawing/2014/main" id="{6A8365EC-7F4C-891A-867F-A84A1C674AB2}"/>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Elastomer</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1026" name="Picture 2" descr="O Ring, O-Rings India, Rubber O Rings, Oil Seals, ISG Elastomers">
            <a:extLst>
              <a:ext uri="{FF2B5EF4-FFF2-40B4-BE49-F238E27FC236}">
                <a16:creationId xmlns:a16="http://schemas.microsoft.com/office/drawing/2014/main" id="{57D2113B-C965-B9FD-F869-CEAA71FE5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07" y="3898172"/>
            <a:ext cx="3848100"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365440-5112-6E74-D831-167FF0186A44}"/>
              </a:ext>
            </a:extLst>
          </p:cNvPr>
          <p:cNvSpPr txBox="1"/>
          <p:nvPr/>
        </p:nvSpPr>
        <p:spPr>
          <a:xfrm>
            <a:off x="8371114" y="6096000"/>
            <a:ext cx="2394857" cy="370114"/>
          </a:xfrm>
          <a:prstGeom prst="rect">
            <a:avLst/>
          </a:prstGeom>
          <a:noFill/>
        </p:spPr>
        <p:txBody>
          <a:bodyPr wrap="square" rtlCol="0">
            <a:spAutoFit/>
          </a:bodyPr>
          <a:lstStyle/>
          <a:p>
            <a:r>
              <a:rPr lang="en-US" dirty="0"/>
              <a:t>O - rings</a:t>
            </a:r>
          </a:p>
        </p:txBody>
      </p:sp>
    </p:spTree>
    <p:extLst>
      <p:ext uri="{BB962C8B-B14F-4D97-AF65-F5344CB8AC3E}">
        <p14:creationId xmlns:p14="http://schemas.microsoft.com/office/powerpoint/2010/main" val="1997198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D9454-8695-4DBA-9028-A39F37659182}"/>
              </a:ext>
            </a:extLst>
          </p:cNvPr>
          <p:cNvPicPr>
            <a:picLocks noChangeAspect="1"/>
          </p:cNvPicPr>
          <p:nvPr/>
        </p:nvPicPr>
        <p:blipFill>
          <a:blip r:embed="rId2"/>
          <a:stretch>
            <a:fillRect/>
          </a:stretch>
        </p:blipFill>
        <p:spPr>
          <a:xfrm>
            <a:off x="631372" y="0"/>
            <a:ext cx="9644742" cy="5736771"/>
          </a:xfrm>
          <a:prstGeom prst="rect">
            <a:avLst/>
          </a:prstGeom>
        </p:spPr>
      </p:pic>
      <p:pic>
        <p:nvPicPr>
          <p:cNvPr id="7" name="Picture 6">
            <a:extLst>
              <a:ext uri="{FF2B5EF4-FFF2-40B4-BE49-F238E27FC236}">
                <a16:creationId xmlns:a16="http://schemas.microsoft.com/office/drawing/2014/main" id="{9B59FD10-0818-6FBC-94DA-206C3AAAF8A7}"/>
              </a:ext>
            </a:extLst>
          </p:cNvPr>
          <p:cNvPicPr>
            <a:picLocks noChangeAspect="1"/>
          </p:cNvPicPr>
          <p:nvPr/>
        </p:nvPicPr>
        <p:blipFill>
          <a:blip r:embed="rId3"/>
          <a:stretch>
            <a:fillRect/>
          </a:stretch>
        </p:blipFill>
        <p:spPr>
          <a:xfrm>
            <a:off x="849086" y="5657812"/>
            <a:ext cx="9220200" cy="1200188"/>
          </a:xfrm>
          <a:prstGeom prst="rect">
            <a:avLst/>
          </a:prstGeom>
        </p:spPr>
      </p:pic>
    </p:spTree>
    <p:extLst>
      <p:ext uri="{BB962C8B-B14F-4D97-AF65-F5344CB8AC3E}">
        <p14:creationId xmlns:p14="http://schemas.microsoft.com/office/powerpoint/2010/main" val="1692186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0588A0-9290-E79B-D8A9-18B697F819F7}"/>
              </a:ext>
            </a:extLst>
          </p:cNvPr>
          <p:cNvSpPr>
            <a:spLocks/>
          </p:cNvSpPr>
          <p:nvPr/>
        </p:nvSpPr>
        <p:spPr bwMode="auto">
          <a:xfrm>
            <a:off x="1524000" y="40641"/>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Natural rubber</a:t>
            </a:r>
          </a:p>
        </p:txBody>
      </p:sp>
      <p:sp>
        <p:nvSpPr>
          <p:cNvPr id="5" name="TextBox 4">
            <a:extLst>
              <a:ext uri="{FF2B5EF4-FFF2-40B4-BE49-F238E27FC236}">
                <a16:creationId xmlns:a16="http://schemas.microsoft.com/office/drawing/2014/main" id="{FB8BF77C-997C-4480-EEE6-C76773B450C9}"/>
              </a:ext>
            </a:extLst>
          </p:cNvPr>
          <p:cNvSpPr txBox="1"/>
          <p:nvPr/>
        </p:nvSpPr>
        <p:spPr>
          <a:xfrm>
            <a:off x="1164771" y="1534886"/>
            <a:ext cx="9818915" cy="923330"/>
          </a:xfrm>
          <a:prstGeom prst="rect">
            <a:avLst/>
          </a:prstGeom>
          <a:noFill/>
        </p:spPr>
        <p:txBody>
          <a:bodyPr wrap="square" rtlCol="0">
            <a:spAutoFit/>
          </a:bodyPr>
          <a:lstStyle/>
          <a:p>
            <a:pPr marL="285750" indent="-285750">
              <a:buFont typeface="Arial" panose="020B0604020202020204" pitchFamily="34" charset="0"/>
              <a:buChar char="•"/>
            </a:pPr>
            <a:r>
              <a:rPr lang="en-US" dirty="0"/>
              <a:t>Source of natural rubber is a milky liquid called latex which is a suspension containing small particles of rubber</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62615AE7-B2DA-6F64-973A-1AA1541FC135}"/>
              </a:ext>
            </a:extLst>
          </p:cNvPr>
          <p:cNvPicPr>
            <a:picLocks noChangeAspect="1"/>
          </p:cNvPicPr>
          <p:nvPr/>
        </p:nvPicPr>
        <p:blipFill>
          <a:blip r:embed="rId2"/>
          <a:stretch>
            <a:fillRect/>
          </a:stretch>
        </p:blipFill>
        <p:spPr>
          <a:xfrm>
            <a:off x="1524001" y="2978914"/>
            <a:ext cx="5774508" cy="3127245"/>
          </a:xfrm>
          <a:prstGeom prst="rect">
            <a:avLst/>
          </a:prstGeom>
        </p:spPr>
      </p:pic>
      <p:pic>
        <p:nvPicPr>
          <p:cNvPr id="1026" name="Picture 2" descr="Where Does Latex Come From?">
            <a:extLst>
              <a:ext uri="{FF2B5EF4-FFF2-40B4-BE49-F238E27FC236}">
                <a16:creationId xmlns:a16="http://schemas.microsoft.com/office/drawing/2014/main" id="{3122C1BE-0560-71AA-BE1E-8E611B0B5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9680" y="3111358"/>
            <a:ext cx="2570480" cy="2121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993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D97C8E-3060-7CE9-FEA6-F8AF4A2AE5BD}"/>
              </a:ext>
            </a:extLst>
          </p:cNvPr>
          <p:cNvPicPr>
            <a:picLocks noChangeAspect="1"/>
          </p:cNvPicPr>
          <p:nvPr/>
        </p:nvPicPr>
        <p:blipFill>
          <a:blip r:embed="rId2"/>
          <a:stretch>
            <a:fillRect/>
          </a:stretch>
        </p:blipFill>
        <p:spPr>
          <a:xfrm>
            <a:off x="555171" y="566056"/>
            <a:ext cx="9492343" cy="4952999"/>
          </a:xfrm>
          <a:prstGeom prst="rect">
            <a:avLst/>
          </a:prstGeom>
        </p:spPr>
      </p:pic>
      <p:sp>
        <p:nvSpPr>
          <p:cNvPr id="6" name="TextBox 5">
            <a:extLst>
              <a:ext uri="{FF2B5EF4-FFF2-40B4-BE49-F238E27FC236}">
                <a16:creationId xmlns:a16="http://schemas.microsoft.com/office/drawing/2014/main" id="{20E37754-2A9A-D95C-EB57-2977DA0CB5DC}"/>
              </a:ext>
            </a:extLst>
          </p:cNvPr>
          <p:cNvSpPr txBox="1"/>
          <p:nvPr/>
        </p:nvSpPr>
        <p:spPr>
          <a:xfrm>
            <a:off x="555171" y="5914349"/>
            <a:ext cx="9350828" cy="646331"/>
          </a:xfrm>
          <a:prstGeom prst="rect">
            <a:avLst/>
          </a:prstGeom>
          <a:noFill/>
        </p:spPr>
        <p:txBody>
          <a:bodyPr wrap="square" rtlCol="0">
            <a:spAutoFit/>
          </a:bodyPr>
          <a:lstStyle/>
          <a:p>
            <a:r>
              <a:rPr lang="en-US" dirty="0"/>
              <a:t>The cis and trans structures of isoprene. The cis form is useful for producing the isoprene elastomer</a:t>
            </a:r>
          </a:p>
        </p:txBody>
      </p:sp>
    </p:spTree>
    <p:extLst>
      <p:ext uri="{BB962C8B-B14F-4D97-AF65-F5344CB8AC3E}">
        <p14:creationId xmlns:p14="http://schemas.microsoft.com/office/powerpoint/2010/main" val="2379328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B3EE99-26BD-69BE-85AA-980565D56A21}"/>
              </a:ext>
            </a:extLst>
          </p:cNvPr>
          <p:cNvSpPr>
            <a:spLocks noGrp="1"/>
          </p:cNvSpPr>
          <p:nvPr>
            <p:ph idx="1"/>
          </p:nvPr>
        </p:nvSpPr>
        <p:spPr>
          <a:xfrm>
            <a:off x="838200" y="1230086"/>
            <a:ext cx="10515600" cy="4946877"/>
          </a:xfrm>
        </p:spPr>
        <p:txBody>
          <a:bodyPr>
            <a:normAutofit/>
          </a:bodyPr>
          <a:lstStyle/>
          <a:p>
            <a:r>
              <a:rPr lang="en-US" sz="2400" dirty="0"/>
              <a:t>In trans structure (also called gutta percha), methyl group and hydrogen atom  bonded to double bond do not interfere, this arrangement leads to relatively straight chains so trans structure can crystallize into a rigid material.</a:t>
            </a:r>
          </a:p>
          <a:p>
            <a:pPr marL="0" indent="0">
              <a:buNone/>
            </a:pPr>
            <a:r>
              <a:rPr lang="en-US" sz="2400" dirty="0"/>
              <a:t>   It is not an elastomer. Used in golf balls and shoe soles</a:t>
            </a:r>
          </a:p>
          <a:p>
            <a:r>
              <a:rPr lang="en-US" sz="2400" dirty="0"/>
              <a:t>In cis-polyisoprene, the geometry causes the polymer chains to develop a highly coiled structure, preventing close packing and leading to an amorphous, rubbery polymer. </a:t>
            </a:r>
          </a:p>
          <a:p>
            <a:r>
              <a:rPr lang="en-US" sz="2400" dirty="0"/>
              <a:t>If stress is applied to cis-isoprene, polymer behaves in a viscoelastic manner. Chains uncoil and bonds stretch, producing elastic deformation, but the chains also slide past one another, producing nonrecoverable plastic deformation. </a:t>
            </a:r>
          </a:p>
          <a:p>
            <a:endParaRPr lang="en-US" sz="2400" dirty="0"/>
          </a:p>
          <a:p>
            <a:endParaRPr lang="en-US" dirty="0"/>
          </a:p>
        </p:txBody>
      </p:sp>
      <p:sp>
        <p:nvSpPr>
          <p:cNvPr id="4" name="Title 1">
            <a:extLst>
              <a:ext uri="{FF2B5EF4-FFF2-40B4-BE49-F238E27FC236}">
                <a16:creationId xmlns:a16="http://schemas.microsoft.com/office/drawing/2014/main" id="{9D51EC40-AB24-3485-FD3C-10B3A5632EA4}"/>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Cis and trans isoprene</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1752163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BCDE77-1C5F-F3A8-17A3-F976896DA75F}"/>
              </a:ext>
            </a:extLst>
          </p:cNvPr>
          <p:cNvSpPr>
            <a:spLocks noGrp="1"/>
          </p:cNvSpPr>
          <p:nvPr>
            <p:ph idx="1"/>
          </p:nvPr>
        </p:nvSpPr>
        <p:spPr>
          <a:xfrm>
            <a:off x="838200" y="1262743"/>
            <a:ext cx="10515600" cy="4914220"/>
          </a:xfrm>
        </p:spPr>
        <p:txBody>
          <a:bodyPr/>
          <a:lstStyle/>
          <a:p>
            <a:endParaRPr lang="en-US" dirty="0"/>
          </a:p>
          <a:p>
            <a:r>
              <a:rPr lang="en-US" sz="2400" dirty="0"/>
              <a:t>Chemical process by which polymer molecules are joined together by cross-linking into larger molecules to restrict molecular movement.</a:t>
            </a:r>
          </a:p>
          <a:p>
            <a:r>
              <a:rPr lang="en-US" sz="2400" dirty="0"/>
              <a:t>In 1839, Charles Goodyear discovered vulcanization process for rubber using Sulfur and lead carbonate as agents</a:t>
            </a:r>
          </a:p>
          <a:p>
            <a:r>
              <a:rPr lang="en-US" sz="2400" dirty="0"/>
              <a:t>Achieved by a nonreversible chemical reaction, typically carried out at an elevated temperature.</a:t>
            </a:r>
          </a:p>
          <a:p>
            <a:r>
              <a:rPr lang="en-US" sz="2400" dirty="0"/>
              <a:t>Since cross-linking process is not reversible, the elastomer cannot be recycled easily.</a:t>
            </a:r>
          </a:p>
          <a:p>
            <a:r>
              <a:rPr lang="en-US" sz="2400" dirty="0"/>
              <a:t>Cross-linking the sulfur atoms gives rigidity to rubber molecules</a:t>
            </a:r>
          </a:p>
          <a:p>
            <a:endParaRPr lang="en-US" sz="2400" dirty="0"/>
          </a:p>
        </p:txBody>
      </p:sp>
      <p:sp>
        <p:nvSpPr>
          <p:cNvPr id="4" name="Title 1">
            <a:extLst>
              <a:ext uri="{FF2B5EF4-FFF2-40B4-BE49-F238E27FC236}">
                <a16:creationId xmlns:a16="http://schemas.microsoft.com/office/drawing/2014/main" id="{3BF7825C-296A-C8C7-8CDD-4A94DA04C531}"/>
              </a:ext>
            </a:extLst>
          </p:cNvPr>
          <p:cNvSpPr>
            <a:spLocks/>
          </p:cNvSpPr>
          <p:nvPr/>
        </p:nvSpPr>
        <p:spPr bwMode="auto">
          <a:xfrm>
            <a:off x="1524000" y="-65314"/>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Vulcanization</a:t>
            </a:r>
          </a:p>
        </p:txBody>
      </p:sp>
    </p:spTree>
    <p:extLst>
      <p:ext uri="{BB962C8B-B14F-4D97-AF65-F5344CB8AC3E}">
        <p14:creationId xmlns:p14="http://schemas.microsoft.com/office/powerpoint/2010/main" val="3660087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265528-3BA5-9669-D581-EA1931CDD06B}"/>
              </a:ext>
            </a:extLst>
          </p:cNvPr>
          <p:cNvPicPr>
            <a:picLocks noChangeAspect="1"/>
          </p:cNvPicPr>
          <p:nvPr/>
        </p:nvPicPr>
        <p:blipFill>
          <a:blip r:embed="rId2"/>
          <a:stretch>
            <a:fillRect/>
          </a:stretch>
        </p:blipFill>
        <p:spPr>
          <a:xfrm>
            <a:off x="1621971" y="413657"/>
            <a:ext cx="8991600" cy="4942116"/>
          </a:xfrm>
          <a:prstGeom prst="rect">
            <a:avLst/>
          </a:prstGeom>
        </p:spPr>
      </p:pic>
      <p:sp>
        <p:nvSpPr>
          <p:cNvPr id="6" name="TextBox 5">
            <a:extLst>
              <a:ext uri="{FF2B5EF4-FFF2-40B4-BE49-F238E27FC236}">
                <a16:creationId xmlns:a16="http://schemas.microsoft.com/office/drawing/2014/main" id="{F9CA9F72-F504-5573-E65D-D68A3181FCA0}"/>
              </a:ext>
            </a:extLst>
          </p:cNvPr>
          <p:cNvSpPr txBox="1"/>
          <p:nvPr/>
        </p:nvSpPr>
        <p:spPr>
          <a:xfrm>
            <a:off x="1665514" y="5693229"/>
            <a:ext cx="4430486" cy="646331"/>
          </a:xfrm>
          <a:prstGeom prst="rect">
            <a:avLst/>
          </a:prstGeom>
          <a:noFill/>
        </p:spPr>
        <p:txBody>
          <a:bodyPr wrap="square" rtlCol="0">
            <a:spAutoFit/>
          </a:bodyPr>
          <a:lstStyle/>
          <a:p>
            <a:r>
              <a:rPr lang="en-US" dirty="0"/>
              <a:t>a) Non-recoverable plastic deformation when the elastomer contains no cross-links. </a:t>
            </a:r>
          </a:p>
        </p:txBody>
      </p:sp>
      <p:sp>
        <p:nvSpPr>
          <p:cNvPr id="7" name="TextBox 6">
            <a:extLst>
              <a:ext uri="{FF2B5EF4-FFF2-40B4-BE49-F238E27FC236}">
                <a16:creationId xmlns:a16="http://schemas.microsoft.com/office/drawing/2014/main" id="{F91B54C1-FA3F-FC8C-BBF8-07668BA078C5}"/>
              </a:ext>
            </a:extLst>
          </p:cNvPr>
          <p:cNvSpPr txBox="1"/>
          <p:nvPr/>
        </p:nvSpPr>
        <p:spPr>
          <a:xfrm>
            <a:off x="6379029" y="5554729"/>
            <a:ext cx="5638800" cy="1200329"/>
          </a:xfrm>
          <a:prstGeom prst="rect">
            <a:avLst/>
          </a:prstGeom>
          <a:noFill/>
        </p:spPr>
        <p:txBody>
          <a:bodyPr wrap="square" rtlCol="0">
            <a:spAutoFit/>
          </a:bodyPr>
          <a:lstStyle/>
          <a:p>
            <a:r>
              <a:rPr lang="en-US" dirty="0"/>
              <a:t> (b) When cross-linking occurs, the elastomer still may undergo large elastic deformation; however, the elastomer returns to its original shape upon removal of load.</a:t>
            </a:r>
          </a:p>
          <a:p>
            <a:r>
              <a:rPr lang="en-US" dirty="0"/>
              <a:t>Rubber changes from thermoplastic to elastomer </a:t>
            </a:r>
          </a:p>
        </p:txBody>
      </p:sp>
      <p:sp>
        <p:nvSpPr>
          <p:cNvPr id="8" name="TextBox 7">
            <a:extLst>
              <a:ext uri="{FF2B5EF4-FFF2-40B4-BE49-F238E27FC236}">
                <a16:creationId xmlns:a16="http://schemas.microsoft.com/office/drawing/2014/main" id="{6B9C8DF1-F82F-46A5-E60E-ACFF07EAA5B8}"/>
              </a:ext>
            </a:extLst>
          </p:cNvPr>
          <p:cNvSpPr txBox="1"/>
          <p:nvPr/>
        </p:nvSpPr>
        <p:spPr>
          <a:xfrm>
            <a:off x="8441871" y="813494"/>
            <a:ext cx="3385458" cy="923330"/>
          </a:xfrm>
          <a:prstGeom prst="rect">
            <a:avLst/>
          </a:prstGeom>
          <a:noFill/>
        </p:spPr>
        <p:txBody>
          <a:bodyPr wrap="square" rtlCol="0">
            <a:spAutoFit/>
          </a:bodyPr>
          <a:lstStyle/>
          <a:p>
            <a:r>
              <a:rPr lang="en-US" dirty="0"/>
              <a:t>Cross-linking prevents viscous plastic deformation while retaining large elastic deformation</a:t>
            </a:r>
          </a:p>
        </p:txBody>
      </p:sp>
    </p:spTree>
    <p:extLst>
      <p:ext uri="{BB962C8B-B14F-4D97-AF65-F5344CB8AC3E}">
        <p14:creationId xmlns:p14="http://schemas.microsoft.com/office/powerpoint/2010/main" val="1013864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AD837E-D6F6-DE1B-C855-8A808F41CEEB}"/>
              </a:ext>
            </a:extLst>
          </p:cNvPr>
          <p:cNvPicPr>
            <a:picLocks noChangeAspect="1"/>
          </p:cNvPicPr>
          <p:nvPr/>
        </p:nvPicPr>
        <p:blipFill>
          <a:blip r:embed="rId2"/>
          <a:stretch>
            <a:fillRect/>
          </a:stretch>
        </p:blipFill>
        <p:spPr>
          <a:xfrm>
            <a:off x="2242459" y="1621972"/>
            <a:ext cx="6564084" cy="3128962"/>
          </a:xfrm>
          <a:prstGeom prst="rect">
            <a:avLst/>
          </a:prstGeom>
        </p:spPr>
      </p:pic>
      <p:sp>
        <p:nvSpPr>
          <p:cNvPr id="5" name="Title 1">
            <a:extLst>
              <a:ext uri="{FF2B5EF4-FFF2-40B4-BE49-F238E27FC236}">
                <a16:creationId xmlns:a16="http://schemas.microsoft.com/office/drawing/2014/main" id="{717D9536-D495-469A-3122-3E2076F29196}"/>
              </a:ext>
            </a:extLst>
          </p:cNvPr>
          <p:cNvSpPr>
            <a:spLocks/>
          </p:cNvSpPr>
          <p:nvPr/>
        </p:nvSpPr>
        <p:spPr bwMode="auto">
          <a:xfrm>
            <a:off x="1524000" y="-65315"/>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Vulcanization</a:t>
            </a:r>
          </a:p>
        </p:txBody>
      </p:sp>
      <p:sp>
        <p:nvSpPr>
          <p:cNvPr id="6" name="TextBox 5">
            <a:extLst>
              <a:ext uri="{FF2B5EF4-FFF2-40B4-BE49-F238E27FC236}">
                <a16:creationId xmlns:a16="http://schemas.microsoft.com/office/drawing/2014/main" id="{D644693C-65E8-DDC6-EF4E-AA827E7EA07E}"/>
              </a:ext>
            </a:extLst>
          </p:cNvPr>
          <p:cNvSpPr txBox="1"/>
          <p:nvPr/>
        </p:nvSpPr>
        <p:spPr>
          <a:xfrm>
            <a:off x="2035629" y="4996543"/>
            <a:ext cx="3418114" cy="646331"/>
          </a:xfrm>
          <a:prstGeom prst="rect">
            <a:avLst/>
          </a:prstGeom>
          <a:noFill/>
        </p:spPr>
        <p:txBody>
          <a:bodyPr wrap="square" rtlCol="0">
            <a:spAutoFit/>
          </a:bodyPr>
          <a:lstStyle/>
          <a:p>
            <a:r>
              <a:rPr lang="en-US" dirty="0"/>
              <a:t>a) Cis-polyisoprene chain before sulfur cross-linking</a:t>
            </a:r>
          </a:p>
        </p:txBody>
      </p:sp>
      <p:sp>
        <p:nvSpPr>
          <p:cNvPr id="7" name="TextBox 6">
            <a:extLst>
              <a:ext uri="{FF2B5EF4-FFF2-40B4-BE49-F238E27FC236}">
                <a16:creationId xmlns:a16="http://schemas.microsoft.com/office/drawing/2014/main" id="{DF070083-B3E2-F6F4-9545-E309D72F8377}"/>
              </a:ext>
            </a:extLst>
          </p:cNvPr>
          <p:cNvSpPr txBox="1"/>
          <p:nvPr/>
        </p:nvSpPr>
        <p:spPr>
          <a:xfrm>
            <a:off x="6019800" y="4996543"/>
            <a:ext cx="3004457" cy="1200329"/>
          </a:xfrm>
          <a:prstGeom prst="rect">
            <a:avLst/>
          </a:prstGeom>
          <a:noFill/>
        </p:spPr>
        <p:txBody>
          <a:bodyPr wrap="square" rtlCol="0">
            <a:spAutoFit/>
          </a:bodyPr>
          <a:lstStyle/>
          <a:p>
            <a:r>
              <a:rPr lang="en-US" dirty="0"/>
              <a:t>b) Cis-polyisoprene chain after cross-linking with sulfur at the active double bond sites. </a:t>
            </a:r>
          </a:p>
        </p:txBody>
      </p:sp>
    </p:spTree>
    <p:extLst>
      <p:ext uri="{BB962C8B-B14F-4D97-AF65-F5344CB8AC3E}">
        <p14:creationId xmlns:p14="http://schemas.microsoft.com/office/powerpoint/2010/main" val="2841320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2483FF-E8BC-97E7-CDF1-FD2FF59E0352}"/>
              </a:ext>
            </a:extLst>
          </p:cNvPr>
          <p:cNvPicPr>
            <a:picLocks noChangeAspect="1"/>
          </p:cNvPicPr>
          <p:nvPr/>
        </p:nvPicPr>
        <p:blipFill rotWithShape="1">
          <a:blip r:embed="rId2"/>
          <a:srcRect l="50726"/>
          <a:stretch/>
        </p:blipFill>
        <p:spPr>
          <a:xfrm>
            <a:off x="6096000" y="424542"/>
            <a:ext cx="4430485" cy="4942116"/>
          </a:xfrm>
          <a:prstGeom prst="rect">
            <a:avLst/>
          </a:prstGeom>
        </p:spPr>
      </p:pic>
      <p:sp>
        <p:nvSpPr>
          <p:cNvPr id="6" name="Arrow: Left 5">
            <a:extLst>
              <a:ext uri="{FF2B5EF4-FFF2-40B4-BE49-F238E27FC236}">
                <a16:creationId xmlns:a16="http://schemas.microsoft.com/office/drawing/2014/main" id="{DF96EB0D-7E08-3196-E259-78D9064B5888}"/>
              </a:ext>
            </a:extLst>
          </p:cNvPr>
          <p:cNvSpPr/>
          <p:nvPr/>
        </p:nvSpPr>
        <p:spPr>
          <a:xfrm>
            <a:off x="5442858" y="2841171"/>
            <a:ext cx="457200" cy="108858"/>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1C3B9855-2E78-F581-2F84-58B1174D65BD}"/>
              </a:ext>
            </a:extLst>
          </p:cNvPr>
          <p:cNvSpPr txBox="1"/>
          <p:nvPr/>
        </p:nvSpPr>
        <p:spPr>
          <a:xfrm>
            <a:off x="1001486" y="1208314"/>
            <a:ext cx="3733800" cy="1754326"/>
          </a:xfrm>
          <a:prstGeom prst="rect">
            <a:avLst/>
          </a:prstGeom>
          <a:noFill/>
        </p:spPr>
        <p:txBody>
          <a:bodyPr wrap="square" rtlCol="0">
            <a:spAutoFit/>
          </a:bodyPr>
          <a:lstStyle/>
          <a:p>
            <a:r>
              <a:rPr lang="en-US" dirty="0"/>
              <a:t>Cross linking gives rigidity to rubber molecules. </a:t>
            </a:r>
          </a:p>
          <a:p>
            <a:r>
              <a:rPr lang="en-US" dirty="0"/>
              <a:t>Also the tensile strength, modulus of elasticity and resistance to degradation by oxidation are enhanced by vulcanization</a:t>
            </a:r>
          </a:p>
        </p:txBody>
      </p:sp>
    </p:spTree>
    <p:extLst>
      <p:ext uri="{BB962C8B-B14F-4D97-AF65-F5344CB8AC3E}">
        <p14:creationId xmlns:p14="http://schemas.microsoft.com/office/powerpoint/2010/main" val="1245426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igh Performance Plastics | thyssenkrupp Engineered Plastics">
            <a:extLst>
              <a:ext uri="{FF2B5EF4-FFF2-40B4-BE49-F238E27FC236}">
                <a16:creationId xmlns:a16="http://schemas.microsoft.com/office/drawing/2014/main" id="{F341C2D3-093D-FAAC-F10B-0FF39882C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29" y="391886"/>
            <a:ext cx="10014857" cy="6226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6319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945F65-275B-7CFA-1A7D-15578409ECF6}"/>
              </a:ext>
            </a:extLst>
          </p:cNvPr>
          <p:cNvPicPr>
            <a:picLocks noChangeAspect="1"/>
          </p:cNvPicPr>
          <p:nvPr/>
        </p:nvPicPr>
        <p:blipFill rotWithShape="1">
          <a:blip r:embed="rId3"/>
          <a:srcRect t="4488" r="2026" b="6728"/>
          <a:stretch/>
        </p:blipFill>
        <p:spPr>
          <a:xfrm>
            <a:off x="1666240" y="468086"/>
            <a:ext cx="7336246" cy="4923970"/>
          </a:xfrm>
          <a:prstGeom prst="rect">
            <a:avLst/>
          </a:prstGeom>
        </p:spPr>
      </p:pic>
      <p:sp>
        <p:nvSpPr>
          <p:cNvPr id="6" name="TextBox 5">
            <a:extLst>
              <a:ext uri="{FF2B5EF4-FFF2-40B4-BE49-F238E27FC236}">
                <a16:creationId xmlns:a16="http://schemas.microsoft.com/office/drawing/2014/main" id="{6BD86F52-F3E9-8EB0-241B-4D8E18ECA205}"/>
              </a:ext>
            </a:extLst>
          </p:cNvPr>
          <p:cNvSpPr txBox="1"/>
          <p:nvPr/>
        </p:nvSpPr>
        <p:spPr>
          <a:xfrm>
            <a:off x="1153886" y="5660571"/>
            <a:ext cx="9144000" cy="646331"/>
          </a:xfrm>
          <a:prstGeom prst="rect">
            <a:avLst/>
          </a:prstGeom>
          <a:noFill/>
        </p:spPr>
        <p:txBody>
          <a:bodyPr wrap="square" rtlCol="0">
            <a:spAutoFit/>
          </a:bodyPr>
          <a:lstStyle/>
          <a:p>
            <a:r>
              <a:rPr lang="en-US" dirty="0"/>
              <a:t>Vulcanization increases the tensile strength of natural rubber. The magnitude of the modulus of elasticity is directly proportional to the density of the crosslinks. </a:t>
            </a:r>
          </a:p>
        </p:txBody>
      </p:sp>
    </p:spTree>
    <p:extLst>
      <p:ext uri="{BB962C8B-B14F-4D97-AF65-F5344CB8AC3E}">
        <p14:creationId xmlns:p14="http://schemas.microsoft.com/office/powerpoint/2010/main" val="2530120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D5151-C3E4-ABA6-13AD-86EDA9DE5503}"/>
              </a:ext>
            </a:extLst>
          </p:cNvPr>
          <p:cNvSpPr>
            <a:spLocks noGrp="1"/>
          </p:cNvSpPr>
          <p:nvPr>
            <p:ph idx="1"/>
          </p:nvPr>
        </p:nvSpPr>
        <p:spPr>
          <a:xfrm>
            <a:off x="838200" y="1349829"/>
            <a:ext cx="10515600" cy="4838020"/>
          </a:xfrm>
        </p:spPr>
        <p:txBody>
          <a:bodyPr>
            <a:normAutofit/>
          </a:bodyPr>
          <a:lstStyle/>
          <a:p>
            <a:r>
              <a:rPr lang="en-US" dirty="0"/>
              <a:t>The number of cross-links determines the elasticity of the rubber or the amount of sulfur added to the material</a:t>
            </a:r>
          </a:p>
          <a:p>
            <a:r>
              <a:rPr lang="en-US" dirty="0"/>
              <a:t>Typically, 0.5 to 5 </a:t>
            </a:r>
            <a:r>
              <a:rPr lang="en-US" dirty="0" err="1"/>
              <a:t>wt</a:t>
            </a:r>
            <a:r>
              <a:rPr lang="en-US" dirty="0"/>
              <a:t>% sulfur is added to provide cross-linking in elastomers</a:t>
            </a:r>
          </a:p>
          <a:p>
            <a:r>
              <a:rPr lang="en-US" dirty="0"/>
              <a:t>Low sulfur additions leave the rubber soft and flexible, as in elastic bands or rubber gloves</a:t>
            </a:r>
          </a:p>
          <a:p>
            <a:r>
              <a:rPr lang="en-US" dirty="0"/>
              <a:t>If sulfur content is increased, cross-linking increases producing less flexible, harder, brittle rubber</a:t>
            </a:r>
          </a:p>
          <a:p>
            <a:r>
              <a:rPr lang="en-US" dirty="0"/>
              <a:t>A fully rigid structure of hard rubber can be produced with about 45 </a:t>
            </a:r>
            <a:r>
              <a:rPr lang="en-US" dirty="0" err="1"/>
              <a:t>wt</a:t>
            </a:r>
            <a:r>
              <a:rPr lang="en-US" dirty="0"/>
              <a:t>% sulfur</a:t>
            </a:r>
          </a:p>
          <a:p>
            <a:endParaRPr lang="en-US" dirty="0"/>
          </a:p>
        </p:txBody>
      </p:sp>
      <p:sp>
        <p:nvSpPr>
          <p:cNvPr id="4" name="Title 1">
            <a:extLst>
              <a:ext uri="{FF2B5EF4-FFF2-40B4-BE49-F238E27FC236}">
                <a16:creationId xmlns:a16="http://schemas.microsoft.com/office/drawing/2014/main" id="{76DC0028-8E5F-3FA4-7804-149A07F86E48}"/>
              </a:ext>
            </a:extLst>
          </p:cNvPr>
          <p:cNvSpPr>
            <a:spLocks/>
          </p:cNvSpPr>
          <p:nvPr/>
        </p:nvSpPr>
        <p:spPr bwMode="auto">
          <a:xfrm>
            <a:off x="1524000" y="-65314"/>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Density of crosslinks</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spTree>
    <p:extLst>
      <p:ext uri="{BB962C8B-B14F-4D97-AF65-F5344CB8AC3E}">
        <p14:creationId xmlns:p14="http://schemas.microsoft.com/office/powerpoint/2010/main" val="90039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C7FCC-E87B-98D9-FDE7-E6DA166CE85D}"/>
              </a:ext>
            </a:extLst>
          </p:cNvPr>
          <p:cNvSpPr>
            <a:spLocks noGrp="1"/>
          </p:cNvSpPr>
          <p:nvPr>
            <p:ph idx="1"/>
          </p:nvPr>
        </p:nvSpPr>
        <p:spPr>
          <a:xfrm>
            <a:off x="925286" y="1785257"/>
            <a:ext cx="10515600" cy="5393192"/>
          </a:xfrm>
        </p:spPr>
        <p:txBody>
          <a:bodyPr/>
          <a:lstStyle/>
          <a:p>
            <a:r>
              <a:rPr lang="en-US" dirty="0"/>
              <a:t>Use of fillers can lower the cost of rubber and also strengthen the materials</a:t>
            </a:r>
          </a:p>
          <a:p>
            <a:r>
              <a:rPr lang="en-US" dirty="0"/>
              <a:t>Carbon black – commonly used filler for rubber</a:t>
            </a:r>
          </a:p>
          <a:p>
            <a:r>
              <a:rPr lang="en-US" dirty="0"/>
              <a:t>Finer the particle size of carbon black, greater the tensile strength. Also, increases tear and abrasion resistance</a:t>
            </a:r>
          </a:p>
        </p:txBody>
      </p:sp>
      <p:sp>
        <p:nvSpPr>
          <p:cNvPr id="4" name="Title 1">
            <a:extLst>
              <a:ext uri="{FF2B5EF4-FFF2-40B4-BE49-F238E27FC236}">
                <a16:creationId xmlns:a16="http://schemas.microsoft.com/office/drawing/2014/main" id="{968D53B8-770E-B138-5802-C171DEAE868C}"/>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Fillers in rubber</a:t>
            </a:r>
          </a:p>
        </p:txBody>
      </p:sp>
      <p:pic>
        <p:nvPicPr>
          <p:cNvPr id="2052" name="Picture 4" descr="Why are Tires Black? Why is the colour of a tyre black? Karya Polymer">
            <a:extLst>
              <a:ext uri="{FF2B5EF4-FFF2-40B4-BE49-F238E27FC236}">
                <a16:creationId xmlns:a16="http://schemas.microsoft.com/office/drawing/2014/main" id="{F5EB147D-9782-8306-85A8-500F287D4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2822" y="4590710"/>
            <a:ext cx="3619500" cy="189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526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6B67B-6413-32B0-2E71-09021D28A2D1}"/>
              </a:ext>
            </a:extLst>
          </p:cNvPr>
          <p:cNvSpPr>
            <a:spLocks noGrp="1"/>
          </p:cNvSpPr>
          <p:nvPr>
            <p:ph idx="1"/>
          </p:nvPr>
        </p:nvSpPr>
        <p:spPr>
          <a:xfrm>
            <a:off x="838200" y="1382486"/>
            <a:ext cx="10515600" cy="4794477"/>
          </a:xfrm>
        </p:spPr>
        <p:txBody>
          <a:bodyPr/>
          <a:lstStyle/>
          <a:p>
            <a:r>
              <a:rPr lang="en-US" dirty="0"/>
              <a:t>SBR – Styrene- Butadiene rubber ; most widely used </a:t>
            </a:r>
          </a:p>
          <a:p>
            <a:r>
              <a:rPr lang="en-US" dirty="0"/>
              <a:t> A butadiene-styrene copolymer</a:t>
            </a:r>
          </a:p>
          <a:p>
            <a:endParaRPr lang="en-US" dirty="0"/>
          </a:p>
          <a:p>
            <a:endParaRPr lang="en-US" dirty="0"/>
          </a:p>
          <a:p>
            <a:endParaRPr lang="en-US" dirty="0"/>
          </a:p>
          <a:p>
            <a:endParaRPr lang="en-US" dirty="0"/>
          </a:p>
          <a:p>
            <a:endParaRPr lang="en-US" dirty="0"/>
          </a:p>
          <a:p>
            <a:endParaRPr lang="en-US" dirty="0"/>
          </a:p>
          <a:p>
            <a:r>
              <a:rPr lang="en-US" dirty="0"/>
              <a:t>After polymerization, it contains 20-23 % styrene</a:t>
            </a:r>
          </a:p>
        </p:txBody>
      </p:sp>
      <p:sp>
        <p:nvSpPr>
          <p:cNvPr id="4" name="Title 1">
            <a:extLst>
              <a:ext uri="{FF2B5EF4-FFF2-40B4-BE49-F238E27FC236}">
                <a16:creationId xmlns:a16="http://schemas.microsoft.com/office/drawing/2014/main" id="{F5B9FB46-2859-5741-07EE-074F825388F4}"/>
              </a:ext>
            </a:extLst>
          </p:cNvPr>
          <p:cNvSpPr>
            <a:spLocks/>
          </p:cNvSpPr>
          <p:nvPr/>
        </p:nvSpPr>
        <p:spPr bwMode="auto">
          <a:xfrm>
            <a:off x="1524000" y="2032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Synthetic</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rubber - SBR</a:t>
            </a:r>
          </a:p>
        </p:txBody>
      </p:sp>
      <p:pic>
        <p:nvPicPr>
          <p:cNvPr id="6" name="Picture 5">
            <a:extLst>
              <a:ext uri="{FF2B5EF4-FFF2-40B4-BE49-F238E27FC236}">
                <a16:creationId xmlns:a16="http://schemas.microsoft.com/office/drawing/2014/main" id="{C8280C18-6905-9EF4-485E-0841D57F8B0A}"/>
              </a:ext>
            </a:extLst>
          </p:cNvPr>
          <p:cNvPicPr>
            <a:picLocks noChangeAspect="1"/>
          </p:cNvPicPr>
          <p:nvPr/>
        </p:nvPicPr>
        <p:blipFill>
          <a:blip r:embed="rId2"/>
          <a:stretch>
            <a:fillRect/>
          </a:stretch>
        </p:blipFill>
        <p:spPr>
          <a:xfrm>
            <a:off x="2928257" y="2775857"/>
            <a:ext cx="5050972" cy="2699657"/>
          </a:xfrm>
          <a:prstGeom prst="rect">
            <a:avLst/>
          </a:prstGeom>
        </p:spPr>
      </p:pic>
    </p:spTree>
    <p:extLst>
      <p:ext uri="{BB962C8B-B14F-4D97-AF65-F5344CB8AC3E}">
        <p14:creationId xmlns:p14="http://schemas.microsoft.com/office/powerpoint/2010/main" val="1304165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28B1A-864B-2850-CA4C-923C5FAD094B}"/>
              </a:ext>
            </a:extLst>
          </p:cNvPr>
          <p:cNvSpPr>
            <a:spLocks noGrp="1"/>
          </p:cNvSpPr>
          <p:nvPr>
            <p:ph idx="1"/>
          </p:nvPr>
        </p:nvSpPr>
        <p:spPr>
          <a:xfrm>
            <a:off x="1041400" y="1253331"/>
            <a:ext cx="10515600" cy="4351338"/>
          </a:xfrm>
        </p:spPr>
        <p:txBody>
          <a:bodyPr>
            <a:normAutofit/>
          </a:bodyPr>
          <a:lstStyle/>
          <a:p>
            <a:r>
              <a:rPr lang="en-US" sz="2400" dirty="0"/>
              <a:t>Copolymer can be vulcanized with sulfur by cross-linking.</a:t>
            </a:r>
          </a:p>
          <a:p>
            <a:r>
              <a:rPr lang="en-US" sz="2400" dirty="0"/>
              <a:t>Cis-isomer of butadiene has greater elasticity than natural rubber (methyl group replaced by H in butadiene)</a:t>
            </a:r>
          </a:p>
          <a:p>
            <a:r>
              <a:rPr lang="en-US" sz="2400" dirty="0"/>
              <a:t>Styrene in copolymer produces stronger and tougher rubber – phenyl side groups along the chain reduce tendency to crystallize under high stresses</a:t>
            </a:r>
          </a:p>
          <a:p>
            <a:r>
              <a:rPr lang="en-US" sz="2400" dirty="0"/>
              <a:t>Used in many rubber applications because of its lower cost than natural rubber. Ex. Tire threads</a:t>
            </a:r>
          </a:p>
          <a:p>
            <a:r>
              <a:rPr lang="en-US" sz="2400" dirty="0"/>
              <a:t>Disadvantage: absorbs organic solvent like oil and swells</a:t>
            </a:r>
          </a:p>
          <a:p>
            <a:pPr marL="0" indent="0">
              <a:buNone/>
            </a:pPr>
            <a:endParaRPr lang="en-US" dirty="0"/>
          </a:p>
        </p:txBody>
      </p:sp>
      <p:sp>
        <p:nvSpPr>
          <p:cNvPr id="4" name="Title 1">
            <a:extLst>
              <a:ext uri="{FF2B5EF4-FFF2-40B4-BE49-F238E27FC236}">
                <a16:creationId xmlns:a16="http://schemas.microsoft.com/office/drawing/2014/main" id="{0B492154-3307-EE72-05F1-6B86EA512CD7}"/>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Synthetic</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rubber - SBR</a:t>
            </a:r>
          </a:p>
        </p:txBody>
      </p:sp>
      <p:sp>
        <p:nvSpPr>
          <p:cNvPr id="2" name="TextBox 1">
            <a:extLst>
              <a:ext uri="{FF2B5EF4-FFF2-40B4-BE49-F238E27FC236}">
                <a16:creationId xmlns:a16="http://schemas.microsoft.com/office/drawing/2014/main" id="{22FE49C7-4D1D-F88B-5FDC-6BE162260823}"/>
              </a:ext>
            </a:extLst>
          </p:cNvPr>
          <p:cNvSpPr txBox="1"/>
          <p:nvPr/>
        </p:nvSpPr>
        <p:spPr>
          <a:xfrm>
            <a:off x="1341120" y="5730240"/>
            <a:ext cx="700024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 Chewing gum contains a base made from styrene butadiene or natural rubber</a:t>
            </a:r>
          </a:p>
        </p:txBody>
      </p:sp>
    </p:spTree>
    <p:extLst>
      <p:ext uri="{BB962C8B-B14F-4D97-AF65-F5344CB8AC3E}">
        <p14:creationId xmlns:p14="http://schemas.microsoft.com/office/powerpoint/2010/main" val="1907470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D6CCB37-A1D0-AC40-BBC1-34F99CF7B87C}"/>
              </a:ext>
            </a:extLst>
          </p:cNvPr>
          <p:cNvSpPr/>
          <p:nvPr/>
        </p:nvSpPr>
        <p:spPr>
          <a:xfrm>
            <a:off x="9064492" y="2002971"/>
            <a:ext cx="2492160" cy="34943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5AA705-CFA1-5E7B-458E-35E491304491}"/>
              </a:ext>
            </a:extLst>
          </p:cNvPr>
          <p:cNvSpPr>
            <a:spLocks noGrp="1"/>
          </p:cNvSpPr>
          <p:nvPr>
            <p:ph idx="1"/>
          </p:nvPr>
        </p:nvSpPr>
        <p:spPr>
          <a:xfrm>
            <a:off x="370114" y="1382485"/>
            <a:ext cx="11604172" cy="5138057"/>
          </a:xfrm>
        </p:spPr>
        <p:txBody>
          <a:bodyPr>
            <a:normAutofit/>
          </a:bodyPr>
          <a:lstStyle/>
          <a:p>
            <a:r>
              <a:rPr lang="en-US" sz="2400" dirty="0"/>
              <a:t>Copolymers of butadiene and acrylonitrile (55-82 % butadiene and 18-45% acrylonitrile)</a:t>
            </a:r>
          </a:p>
          <a:p>
            <a:endParaRPr lang="en-US" dirty="0"/>
          </a:p>
          <a:p>
            <a:endParaRPr lang="en-US" dirty="0"/>
          </a:p>
          <a:p>
            <a:endParaRPr lang="en-US" dirty="0"/>
          </a:p>
          <a:p>
            <a:endParaRPr lang="en-US" dirty="0"/>
          </a:p>
          <a:p>
            <a:endParaRPr lang="en-US" dirty="0"/>
          </a:p>
          <a:p>
            <a:pPr marL="0" indent="0">
              <a:buNone/>
            </a:pPr>
            <a:endParaRPr lang="en-US" dirty="0"/>
          </a:p>
          <a:p>
            <a:endParaRPr lang="en-US" sz="2400" dirty="0"/>
          </a:p>
          <a:p>
            <a:r>
              <a:rPr lang="en-US" sz="2400" dirty="0"/>
              <a:t>But molecular flexibility is lowered due to nitrile group</a:t>
            </a:r>
          </a:p>
          <a:p>
            <a:r>
              <a:rPr lang="en-US" sz="2400" dirty="0"/>
              <a:t>Costlier than ordinary rubber so limited applications like fuel hoses and gaskets  </a:t>
            </a:r>
          </a:p>
          <a:p>
            <a:endParaRPr lang="en-US" dirty="0"/>
          </a:p>
        </p:txBody>
      </p:sp>
      <p:sp>
        <p:nvSpPr>
          <p:cNvPr id="4" name="Title 1">
            <a:extLst>
              <a:ext uri="{FF2B5EF4-FFF2-40B4-BE49-F238E27FC236}">
                <a16:creationId xmlns:a16="http://schemas.microsoft.com/office/drawing/2014/main" id="{3D9BE918-ACD1-9FE5-C67B-3108DA2DE71F}"/>
              </a:ext>
            </a:extLst>
          </p:cNvPr>
          <p:cNvSpPr>
            <a:spLocks/>
          </p:cNvSpPr>
          <p:nvPr/>
        </p:nvSpPr>
        <p:spPr bwMode="auto">
          <a:xfrm>
            <a:off x="1524000" y="-2716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Synthetic - Nitrile rubber </a:t>
            </a:r>
          </a:p>
        </p:txBody>
      </p:sp>
      <p:pic>
        <p:nvPicPr>
          <p:cNvPr id="6" name="Picture 5">
            <a:extLst>
              <a:ext uri="{FF2B5EF4-FFF2-40B4-BE49-F238E27FC236}">
                <a16:creationId xmlns:a16="http://schemas.microsoft.com/office/drawing/2014/main" id="{4B0B8353-A8AF-BC3F-241C-905F1F7A9CA1}"/>
              </a:ext>
            </a:extLst>
          </p:cNvPr>
          <p:cNvPicPr>
            <a:picLocks noChangeAspect="1"/>
          </p:cNvPicPr>
          <p:nvPr/>
        </p:nvPicPr>
        <p:blipFill>
          <a:blip r:embed="rId3"/>
          <a:stretch>
            <a:fillRect/>
          </a:stretch>
        </p:blipFill>
        <p:spPr>
          <a:xfrm>
            <a:off x="1676229" y="2491502"/>
            <a:ext cx="6618514" cy="22098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6B4EDA28-47F0-954F-071C-E7779744677B}"/>
                  </a:ext>
                </a:extLst>
              </p14:cNvPr>
              <p14:cNvContentPartPr/>
              <p14:nvPr/>
            </p14:nvContentPartPr>
            <p14:xfrm>
              <a:off x="7226983" y="4132551"/>
              <a:ext cx="1037520" cy="515880"/>
            </p14:xfrm>
          </p:contentPart>
        </mc:Choice>
        <mc:Fallback xmlns="">
          <p:pic>
            <p:nvPicPr>
              <p:cNvPr id="9" name="Ink 8">
                <a:extLst>
                  <a:ext uri="{FF2B5EF4-FFF2-40B4-BE49-F238E27FC236}">
                    <a16:creationId xmlns:a16="http://schemas.microsoft.com/office/drawing/2014/main" id="{6B4EDA28-47F0-954F-071C-E7779744677B}"/>
                  </a:ext>
                </a:extLst>
              </p:cNvPr>
              <p:cNvPicPr/>
              <p:nvPr/>
            </p:nvPicPr>
            <p:blipFill>
              <a:blip r:embed="rId5"/>
              <a:stretch>
                <a:fillRect/>
              </a:stretch>
            </p:blipFill>
            <p:spPr>
              <a:xfrm>
                <a:off x="7222663" y="4128231"/>
                <a:ext cx="104616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73F7141-AA58-B266-5F54-2AA2D733AF60}"/>
                  </a:ext>
                </a:extLst>
              </p14:cNvPr>
              <p14:cNvContentPartPr/>
              <p14:nvPr/>
            </p14:nvContentPartPr>
            <p14:xfrm>
              <a:off x="6150463" y="5910720"/>
              <a:ext cx="360" cy="360"/>
            </p14:xfrm>
          </p:contentPart>
        </mc:Choice>
        <mc:Fallback xmlns="">
          <p:pic>
            <p:nvPicPr>
              <p:cNvPr id="11" name="Ink 10">
                <a:extLst>
                  <a:ext uri="{FF2B5EF4-FFF2-40B4-BE49-F238E27FC236}">
                    <a16:creationId xmlns:a16="http://schemas.microsoft.com/office/drawing/2014/main" id="{373F7141-AA58-B266-5F54-2AA2D733AF60}"/>
                  </a:ext>
                </a:extLst>
              </p:cNvPr>
              <p:cNvPicPr/>
              <p:nvPr/>
            </p:nvPicPr>
            <p:blipFill>
              <a:blip r:embed="rId7"/>
              <a:stretch>
                <a:fillRect/>
              </a:stretch>
            </p:blipFill>
            <p:spPr>
              <a:xfrm>
                <a:off x="6146143" y="5906400"/>
                <a:ext cx="9000" cy="9000"/>
              </a:xfrm>
              <a:prstGeom prst="rect">
                <a:avLst/>
              </a:prstGeom>
            </p:spPr>
          </p:pic>
        </mc:Fallback>
      </mc:AlternateContent>
      <p:grpSp>
        <p:nvGrpSpPr>
          <p:cNvPr id="15" name="Group 14">
            <a:extLst>
              <a:ext uri="{FF2B5EF4-FFF2-40B4-BE49-F238E27FC236}">
                <a16:creationId xmlns:a16="http://schemas.microsoft.com/office/drawing/2014/main" id="{ECAD6B1D-0F7E-B215-F466-E9111B6B3336}"/>
              </a:ext>
            </a:extLst>
          </p:cNvPr>
          <p:cNvGrpSpPr/>
          <p:nvPr/>
        </p:nvGrpSpPr>
        <p:grpSpPr>
          <a:xfrm>
            <a:off x="8264503" y="3577166"/>
            <a:ext cx="773640" cy="631800"/>
            <a:chOff x="8349343" y="3907320"/>
            <a:chExt cx="773640" cy="631800"/>
          </a:xfrm>
        </p:grpSpPr>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DAD60D6C-4211-C947-6D06-4552D6456EA7}"/>
                    </a:ext>
                  </a:extLst>
                </p14:cNvPr>
                <p14:cNvContentPartPr/>
                <p14:nvPr/>
              </p14:nvContentPartPr>
              <p14:xfrm>
                <a:off x="8349343" y="3919200"/>
                <a:ext cx="751320" cy="619920"/>
              </p14:xfrm>
            </p:contentPart>
          </mc:Choice>
          <mc:Fallback xmlns="">
            <p:pic>
              <p:nvPicPr>
                <p:cNvPr id="12" name="Ink 11">
                  <a:extLst>
                    <a:ext uri="{FF2B5EF4-FFF2-40B4-BE49-F238E27FC236}">
                      <a16:creationId xmlns:a16="http://schemas.microsoft.com/office/drawing/2014/main" id="{DAD60D6C-4211-C947-6D06-4552D6456EA7}"/>
                    </a:ext>
                  </a:extLst>
                </p:cNvPr>
                <p:cNvPicPr/>
                <p:nvPr/>
              </p:nvPicPr>
              <p:blipFill>
                <a:blip r:embed="rId9"/>
                <a:stretch>
                  <a:fillRect/>
                </a:stretch>
              </p:blipFill>
              <p:spPr>
                <a:xfrm>
                  <a:off x="8345023" y="3914880"/>
                  <a:ext cx="75996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9425BA1D-2F14-9350-8546-FF693D2CD7B0}"/>
                    </a:ext>
                  </a:extLst>
                </p14:cNvPr>
                <p14:cNvContentPartPr/>
                <p14:nvPr/>
              </p14:nvContentPartPr>
              <p14:xfrm>
                <a:off x="8936863" y="3907320"/>
                <a:ext cx="186120" cy="11880"/>
              </p14:xfrm>
            </p:contentPart>
          </mc:Choice>
          <mc:Fallback xmlns="">
            <p:pic>
              <p:nvPicPr>
                <p:cNvPr id="13" name="Ink 12">
                  <a:extLst>
                    <a:ext uri="{FF2B5EF4-FFF2-40B4-BE49-F238E27FC236}">
                      <a16:creationId xmlns:a16="http://schemas.microsoft.com/office/drawing/2014/main" id="{9425BA1D-2F14-9350-8546-FF693D2CD7B0}"/>
                    </a:ext>
                  </a:extLst>
                </p:cNvPr>
                <p:cNvPicPr/>
                <p:nvPr/>
              </p:nvPicPr>
              <p:blipFill>
                <a:blip r:embed="rId11"/>
                <a:stretch>
                  <a:fillRect/>
                </a:stretch>
              </p:blipFill>
              <p:spPr>
                <a:xfrm>
                  <a:off x="8932543" y="3903000"/>
                  <a:ext cx="194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D3FBD0FC-B42D-8442-D56F-B25AADBD2BA2}"/>
                    </a:ext>
                  </a:extLst>
                </p14:cNvPr>
                <p14:cNvContentPartPr/>
                <p14:nvPr/>
              </p14:nvContentPartPr>
              <p14:xfrm>
                <a:off x="9121903" y="3907680"/>
                <a:ext cx="360" cy="184320"/>
              </p14:xfrm>
            </p:contentPart>
          </mc:Choice>
          <mc:Fallback xmlns="">
            <p:pic>
              <p:nvPicPr>
                <p:cNvPr id="14" name="Ink 13">
                  <a:extLst>
                    <a:ext uri="{FF2B5EF4-FFF2-40B4-BE49-F238E27FC236}">
                      <a16:creationId xmlns:a16="http://schemas.microsoft.com/office/drawing/2014/main" id="{D3FBD0FC-B42D-8442-D56F-B25AADBD2BA2}"/>
                    </a:ext>
                  </a:extLst>
                </p:cNvPr>
                <p:cNvPicPr/>
                <p:nvPr/>
              </p:nvPicPr>
              <p:blipFill>
                <a:blip r:embed="rId13"/>
                <a:stretch>
                  <a:fillRect/>
                </a:stretch>
              </p:blipFill>
              <p:spPr>
                <a:xfrm>
                  <a:off x="9117583" y="3903360"/>
                  <a:ext cx="9000" cy="192960"/>
                </a:xfrm>
                <a:prstGeom prst="rect">
                  <a:avLst/>
                </a:prstGeom>
              </p:spPr>
            </p:pic>
          </mc:Fallback>
        </mc:AlternateContent>
      </p:grpSp>
      <p:sp>
        <p:nvSpPr>
          <p:cNvPr id="17" name="TextBox 16">
            <a:extLst>
              <a:ext uri="{FF2B5EF4-FFF2-40B4-BE49-F238E27FC236}">
                <a16:creationId xmlns:a16="http://schemas.microsoft.com/office/drawing/2014/main" id="{37626092-096A-7B0B-B67D-0DFF91EDEC01}"/>
              </a:ext>
            </a:extLst>
          </p:cNvPr>
          <p:cNvSpPr txBox="1"/>
          <p:nvPr/>
        </p:nvSpPr>
        <p:spPr>
          <a:xfrm>
            <a:off x="9064492" y="2115979"/>
            <a:ext cx="2492520" cy="2862322"/>
          </a:xfrm>
          <a:prstGeom prst="rect">
            <a:avLst/>
          </a:prstGeom>
          <a:noFill/>
        </p:spPr>
        <p:txBody>
          <a:bodyPr wrap="square" rtlCol="0">
            <a:spAutoFit/>
          </a:bodyPr>
          <a:lstStyle/>
          <a:p>
            <a:r>
              <a:rPr lang="en-US" dirty="0"/>
              <a:t>-Nitrile groups increases  hydrogen bonding between adjacent chains leading to higher tensile strength &amp; heat resistance</a:t>
            </a:r>
          </a:p>
          <a:p>
            <a:endParaRPr lang="en-US" dirty="0"/>
          </a:p>
          <a:p>
            <a:r>
              <a:rPr lang="en-US" dirty="0"/>
              <a:t>-They provide good resistance to oils and solvents (ex. Fuel hose) </a:t>
            </a:r>
          </a:p>
        </p:txBody>
      </p:sp>
    </p:spTree>
    <p:extLst>
      <p:ext uri="{BB962C8B-B14F-4D97-AF65-F5344CB8AC3E}">
        <p14:creationId xmlns:p14="http://schemas.microsoft.com/office/powerpoint/2010/main" val="19427874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0C1BA63-EE7F-153A-EE43-817E0B1E2F30}"/>
              </a:ext>
            </a:extLst>
          </p:cNvPr>
          <p:cNvPicPr>
            <a:picLocks noGrp="1" noChangeAspect="1"/>
          </p:cNvPicPr>
          <p:nvPr>
            <p:ph idx="1"/>
          </p:nvPr>
        </p:nvPicPr>
        <p:blipFill>
          <a:blip r:embed="rId3"/>
          <a:stretch>
            <a:fillRect/>
          </a:stretch>
        </p:blipFill>
        <p:spPr>
          <a:xfrm>
            <a:off x="7620000" y="1394233"/>
            <a:ext cx="3385457" cy="2209801"/>
          </a:xfrm>
        </p:spPr>
      </p:pic>
      <p:sp>
        <p:nvSpPr>
          <p:cNvPr id="4" name="Title 1">
            <a:extLst>
              <a:ext uri="{FF2B5EF4-FFF2-40B4-BE49-F238E27FC236}">
                <a16:creationId xmlns:a16="http://schemas.microsoft.com/office/drawing/2014/main" id="{9EEF3929-1D33-AAC2-269F-F2E0855EBB37}"/>
              </a:ext>
            </a:extLst>
          </p:cNvPr>
          <p:cNvSpPr>
            <a:spLocks/>
          </p:cNvSpPr>
          <p:nvPr/>
        </p:nvSpPr>
        <p:spPr bwMode="auto">
          <a:xfrm>
            <a:off x="1524000" y="1016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Silicone rubber</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sp>
        <p:nvSpPr>
          <p:cNvPr id="8" name="TextBox 7">
            <a:extLst>
              <a:ext uri="{FF2B5EF4-FFF2-40B4-BE49-F238E27FC236}">
                <a16:creationId xmlns:a16="http://schemas.microsoft.com/office/drawing/2014/main" id="{2D31F73C-1780-F897-1C63-BA26934EF19C}"/>
              </a:ext>
            </a:extLst>
          </p:cNvPr>
          <p:cNvSpPr txBox="1"/>
          <p:nvPr/>
        </p:nvSpPr>
        <p:spPr>
          <a:xfrm>
            <a:off x="903514" y="1621971"/>
            <a:ext cx="5715000" cy="1754326"/>
          </a:xfrm>
          <a:prstGeom prst="rect">
            <a:avLst/>
          </a:prstGeom>
          <a:noFill/>
        </p:spPr>
        <p:txBody>
          <a:bodyPr wrap="square" rtlCol="0">
            <a:spAutoFit/>
          </a:bodyPr>
          <a:lstStyle/>
          <a:p>
            <a:r>
              <a:rPr lang="en-US" dirty="0"/>
              <a:t>Silicone polymers based on Si and O in the backbone of the chain are called silicones</a:t>
            </a:r>
          </a:p>
          <a:p>
            <a:endParaRPr lang="en-US" dirty="0"/>
          </a:p>
          <a:p>
            <a:r>
              <a:rPr lang="en-US" dirty="0"/>
              <a:t>When X and X</a:t>
            </a:r>
            <a:r>
              <a:rPr lang="en-US" baseline="30000" dirty="0"/>
              <a:t>’ </a:t>
            </a:r>
            <a:r>
              <a:rPr lang="en-US" dirty="0"/>
              <a:t> are replaced by methyl groups (-CH</a:t>
            </a:r>
            <a:r>
              <a:rPr lang="en-US" baseline="-25000" dirty="0"/>
              <a:t>3</a:t>
            </a:r>
            <a:r>
              <a:rPr lang="en-US" dirty="0"/>
              <a:t>) , the polymer is called </a:t>
            </a:r>
            <a:r>
              <a:rPr lang="en-US" dirty="0" err="1"/>
              <a:t>polydimethyl</a:t>
            </a:r>
            <a:r>
              <a:rPr lang="en-US" dirty="0"/>
              <a:t> siloxane (shown in figure below)</a:t>
            </a:r>
          </a:p>
        </p:txBody>
      </p:sp>
      <p:pic>
        <p:nvPicPr>
          <p:cNvPr id="10" name="Picture 9">
            <a:extLst>
              <a:ext uri="{FF2B5EF4-FFF2-40B4-BE49-F238E27FC236}">
                <a16:creationId xmlns:a16="http://schemas.microsoft.com/office/drawing/2014/main" id="{80BF119A-CF1C-89EC-7CA5-F129444928B8}"/>
              </a:ext>
            </a:extLst>
          </p:cNvPr>
          <p:cNvPicPr>
            <a:picLocks noChangeAspect="1"/>
          </p:cNvPicPr>
          <p:nvPr/>
        </p:nvPicPr>
        <p:blipFill>
          <a:blip r:embed="rId4"/>
          <a:stretch>
            <a:fillRect/>
          </a:stretch>
        </p:blipFill>
        <p:spPr>
          <a:xfrm>
            <a:off x="1447800" y="4181840"/>
            <a:ext cx="4561114" cy="2186303"/>
          </a:xfrm>
          <a:prstGeom prst="rect">
            <a:avLst/>
          </a:prstGeom>
        </p:spPr>
      </p:pic>
      <p:sp>
        <p:nvSpPr>
          <p:cNvPr id="11" name="TextBox 10">
            <a:extLst>
              <a:ext uri="{FF2B5EF4-FFF2-40B4-BE49-F238E27FC236}">
                <a16:creationId xmlns:a16="http://schemas.microsoft.com/office/drawing/2014/main" id="{4A5A7D42-2B50-E76B-EF94-79BEDEC68303}"/>
              </a:ext>
            </a:extLst>
          </p:cNvPr>
          <p:cNvSpPr txBox="1"/>
          <p:nvPr/>
        </p:nvSpPr>
        <p:spPr>
          <a:xfrm>
            <a:off x="6335486" y="5889171"/>
            <a:ext cx="2743200" cy="646331"/>
          </a:xfrm>
          <a:prstGeom prst="rect">
            <a:avLst/>
          </a:prstGeom>
          <a:noFill/>
        </p:spPr>
        <p:txBody>
          <a:bodyPr wrap="square" rtlCol="0">
            <a:spAutoFit/>
          </a:bodyPr>
          <a:lstStyle/>
          <a:p>
            <a:r>
              <a:rPr lang="en-US" dirty="0"/>
              <a:t>Most common silicone elastomer</a:t>
            </a:r>
          </a:p>
        </p:txBody>
      </p:sp>
    </p:spTree>
    <p:extLst>
      <p:ext uri="{BB962C8B-B14F-4D97-AF65-F5344CB8AC3E}">
        <p14:creationId xmlns:p14="http://schemas.microsoft.com/office/powerpoint/2010/main" val="2523246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7B07E0-571E-A2D2-CDCB-E52BC112105F}"/>
              </a:ext>
            </a:extLst>
          </p:cNvPr>
          <p:cNvSpPr>
            <a:spLocks noGrp="1"/>
          </p:cNvSpPr>
          <p:nvPr>
            <p:ph idx="1"/>
          </p:nvPr>
        </p:nvSpPr>
        <p:spPr>
          <a:xfrm>
            <a:off x="990600" y="1328056"/>
            <a:ext cx="10515600" cy="5462396"/>
          </a:xfrm>
        </p:spPr>
        <p:txBody>
          <a:bodyPr>
            <a:normAutofit/>
          </a:bodyPr>
          <a:lstStyle/>
          <a:p>
            <a:r>
              <a:rPr lang="en-US" sz="2400" dirty="0"/>
              <a:t>PDMS can be cross-linked with the addition of an initiator at room temperature which reacts two methyl groups together to form Si-CH</a:t>
            </a:r>
            <a:r>
              <a:rPr lang="en-US" sz="2400" baseline="-25000" dirty="0"/>
              <a:t>2</a:t>
            </a:r>
            <a:r>
              <a:rPr lang="en-US" sz="2400" dirty="0"/>
              <a:t>-CH</a:t>
            </a:r>
            <a:r>
              <a:rPr lang="en-US" sz="2400" baseline="-25000" dirty="0"/>
              <a:t>2</a:t>
            </a:r>
            <a:r>
              <a:rPr lang="en-US" sz="2400" dirty="0"/>
              <a:t>-Si bridges. H</a:t>
            </a:r>
            <a:r>
              <a:rPr lang="en-US" sz="2400" baseline="-25000" dirty="0"/>
              <a:t>2</a:t>
            </a:r>
            <a:r>
              <a:rPr lang="en-US" sz="2400" dirty="0"/>
              <a:t> gets eliminated</a:t>
            </a:r>
          </a:p>
          <a:p>
            <a:r>
              <a:rPr lang="en-US" sz="2400" dirty="0"/>
              <a:t>Silicone rubbers can be used over wide temperature range (-115 to 315</a:t>
            </a:r>
            <a:r>
              <a:rPr lang="en-US" sz="2400" baseline="30000" dirty="0"/>
              <a:t>o</a:t>
            </a:r>
            <a:r>
              <a:rPr lang="en-US" sz="2400" dirty="0"/>
              <a:t>C)</a:t>
            </a:r>
          </a:p>
          <a:p>
            <a:r>
              <a:rPr lang="en-US" sz="2400" dirty="0"/>
              <a:t>Applications for silicone rubber: sealants, gaskets, spark-plug boots, auto ignition cable</a:t>
            </a:r>
          </a:p>
        </p:txBody>
      </p:sp>
      <p:sp>
        <p:nvSpPr>
          <p:cNvPr id="4" name="Title 1">
            <a:extLst>
              <a:ext uri="{FF2B5EF4-FFF2-40B4-BE49-F238E27FC236}">
                <a16:creationId xmlns:a16="http://schemas.microsoft.com/office/drawing/2014/main" id="{00C80622-C3EB-E247-F92E-21C367AAF649}"/>
              </a:ext>
            </a:extLst>
          </p:cNvPr>
          <p:cNvSpPr>
            <a:spLocks/>
          </p:cNvSpPr>
          <p:nvPr/>
        </p:nvSpPr>
        <p:spPr bwMode="auto">
          <a:xfrm>
            <a:off x="1524000" y="-10886"/>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Silicone rubber</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pic>
        <p:nvPicPr>
          <p:cNvPr id="8194" name="Picture 2" descr="Uses of Silicone Sealants | ShapesPlastics">
            <a:extLst>
              <a:ext uri="{FF2B5EF4-FFF2-40B4-BE49-F238E27FC236}">
                <a16:creationId xmlns:a16="http://schemas.microsoft.com/office/drawing/2014/main" id="{F0604E41-4E2A-16AF-4796-DCEF99CAF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4658" y="3828506"/>
            <a:ext cx="2786742" cy="24275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5A62A2F-0FE3-67C9-5CE0-174F77859136}"/>
              </a:ext>
            </a:extLst>
          </p:cNvPr>
          <p:cNvSpPr txBox="1"/>
          <p:nvPr/>
        </p:nvSpPr>
        <p:spPr>
          <a:xfrm>
            <a:off x="8412480" y="6421120"/>
            <a:ext cx="2804160" cy="369332"/>
          </a:xfrm>
          <a:prstGeom prst="rect">
            <a:avLst/>
          </a:prstGeom>
          <a:noFill/>
        </p:spPr>
        <p:txBody>
          <a:bodyPr wrap="square" rtlCol="0">
            <a:spAutoFit/>
          </a:bodyPr>
          <a:lstStyle/>
          <a:p>
            <a:r>
              <a:rPr lang="en-US" dirty="0"/>
              <a:t>Used as sealant</a:t>
            </a:r>
          </a:p>
        </p:txBody>
      </p:sp>
      <p:pic>
        <p:nvPicPr>
          <p:cNvPr id="1026" name="Picture 2" descr="Silicone Gaskets - Silicone Endless Gasket Manufacturer from Bengaluru">
            <a:extLst>
              <a:ext uri="{FF2B5EF4-FFF2-40B4-BE49-F238E27FC236}">
                <a16:creationId xmlns:a16="http://schemas.microsoft.com/office/drawing/2014/main" id="{932B5C47-1A48-3C8E-A0C5-44E8DC4D2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902" y="4065951"/>
            <a:ext cx="2333625" cy="1952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CFDA81-8DCD-48AD-31FD-2C5F294DDF25}"/>
              </a:ext>
            </a:extLst>
          </p:cNvPr>
          <p:cNvSpPr txBox="1"/>
          <p:nvPr/>
        </p:nvSpPr>
        <p:spPr>
          <a:xfrm>
            <a:off x="4680857" y="6117771"/>
            <a:ext cx="2177143" cy="369332"/>
          </a:xfrm>
          <a:prstGeom prst="rect">
            <a:avLst/>
          </a:prstGeom>
          <a:noFill/>
        </p:spPr>
        <p:txBody>
          <a:bodyPr wrap="square" rtlCol="0">
            <a:spAutoFit/>
          </a:bodyPr>
          <a:lstStyle/>
          <a:p>
            <a:r>
              <a:rPr lang="en-US" dirty="0"/>
              <a:t>Gaskets</a:t>
            </a:r>
          </a:p>
        </p:txBody>
      </p:sp>
    </p:spTree>
    <p:extLst>
      <p:ext uri="{BB962C8B-B14F-4D97-AF65-F5344CB8AC3E}">
        <p14:creationId xmlns:p14="http://schemas.microsoft.com/office/powerpoint/2010/main" val="11270182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5BC1A6-5DBA-D450-CEFD-1D6961135FDA}"/>
              </a:ext>
            </a:extLst>
          </p:cNvPr>
          <p:cNvSpPr>
            <a:spLocks noGrp="1"/>
          </p:cNvSpPr>
          <p:nvPr>
            <p:ph idx="1"/>
          </p:nvPr>
        </p:nvSpPr>
        <p:spPr>
          <a:xfrm>
            <a:off x="838200" y="1186543"/>
            <a:ext cx="10515600" cy="4990420"/>
          </a:xfrm>
        </p:spPr>
        <p:txBody>
          <a:bodyPr/>
          <a:lstStyle/>
          <a:p>
            <a:r>
              <a:rPr lang="en-US" sz="2400" dirty="0"/>
              <a:t>Special group of polymers that do not rely on cross-linking to produce a large amount of elastic deformation. Processing becomes easy</a:t>
            </a:r>
          </a:p>
          <a:p>
            <a:r>
              <a:rPr lang="en-US" sz="2400" dirty="0"/>
              <a:t>One example is SBS (Styrene-butadiene-styrene) block copolymer.</a:t>
            </a:r>
          </a:p>
          <a:p>
            <a:r>
              <a:rPr lang="en-US" sz="2400" dirty="0"/>
              <a:t>Crosslinking of butadiene is not required unlike SBR. </a:t>
            </a:r>
          </a:p>
          <a:p>
            <a:r>
              <a:rPr lang="en-US" sz="2400" dirty="0"/>
              <a:t>Butadiene portions of the polymer have a glass temperature below room temperature and therefore behave in a soft, rubbery manner</a:t>
            </a:r>
          </a:p>
          <a:p>
            <a:r>
              <a:rPr lang="en-US" sz="2400" dirty="0"/>
              <a:t>The styrene has a high glass temperature; consequently, the domains are strong and rigid and tightly hold the chains together</a:t>
            </a:r>
          </a:p>
          <a:p>
            <a:r>
              <a:rPr lang="en-US" sz="2400" dirty="0"/>
              <a:t>So elastic deformation is recoverable as sliding of chains is prevented by styrene domains</a:t>
            </a:r>
          </a:p>
          <a:p>
            <a:r>
              <a:rPr lang="en-US" sz="2400" dirty="0"/>
              <a:t>Applications of SBS: Seatbelt covers, handles (tools, sporting equipment)</a:t>
            </a:r>
          </a:p>
          <a:p>
            <a:endParaRPr lang="en-US" sz="2400" dirty="0"/>
          </a:p>
          <a:p>
            <a:endParaRPr lang="en-US" dirty="0"/>
          </a:p>
        </p:txBody>
      </p:sp>
      <p:sp>
        <p:nvSpPr>
          <p:cNvPr id="4" name="Title 1">
            <a:extLst>
              <a:ext uri="{FF2B5EF4-FFF2-40B4-BE49-F238E27FC236}">
                <a16:creationId xmlns:a16="http://schemas.microsoft.com/office/drawing/2014/main" id="{DE4C2D51-DACF-2031-33C4-E3656E22BA3A}"/>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Thermoplastic elastomer</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pic>
        <p:nvPicPr>
          <p:cNvPr id="2" name="Picture 4" descr="Pink Cat Cute Auto Seat Belt Cover Soft Comfort Car Seat Belt Pads Covers  2Pcs | eBay">
            <a:extLst>
              <a:ext uri="{FF2B5EF4-FFF2-40B4-BE49-F238E27FC236}">
                <a16:creationId xmlns:a16="http://schemas.microsoft.com/office/drawing/2014/main" id="{BFC10407-47F3-C2E0-3E93-269993ECD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803" y="5138057"/>
            <a:ext cx="1441994" cy="171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006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012230-925B-254D-84F0-B28CF99559AE}"/>
              </a:ext>
            </a:extLst>
          </p:cNvPr>
          <p:cNvSpPr>
            <a:spLocks noGrp="1"/>
          </p:cNvSpPr>
          <p:nvPr>
            <p:ph idx="1"/>
          </p:nvPr>
        </p:nvSpPr>
        <p:spPr>
          <a:xfrm>
            <a:off x="838200" y="1318645"/>
            <a:ext cx="10515600" cy="4351338"/>
          </a:xfrm>
        </p:spPr>
        <p:txBody>
          <a:bodyPr>
            <a:normAutofit/>
          </a:bodyPr>
          <a:lstStyle/>
          <a:p>
            <a:r>
              <a:rPr lang="en-US" sz="2400" dirty="0"/>
              <a:t>When the thermoplastic elastomer is heated, the styrene heats above the glass temperature, the domains are destroyed, and the polymer deforms in a viscous manner—that is, it behaves as any other thermoplastic, making processing very easy</a:t>
            </a:r>
          </a:p>
        </p:txBody>
      </p:sp>
      <p:sp>
        <p:nvSpPr>
          <p:cNvPr id="4" name="Title 1">
            <a:extLst>
              <a:ext uri="{FF2B5EF4-FFF2-40B4-BE49-F238E27FC236}">
                <a16:creationId xmlns:a16="http://schemas.microsoft.com/office/drawing/2014/main" id="{60227222-83E9-53B8-33B9-23853D5C0ACC}"/>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Thermoplastic elastomer</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pic>
        <p:nvPicPr>
          <p:cNvPr id="6" name="Picture 5">
            <a:extLst>
              <a:ext uri="{FF2B5EF4-FFF2-40B4-BE49-F238E27FC236}">
                <a16:creationId xmlns:a16="http://schemas.microsoft.com/office/drawing/2014/main" id="{7A85776C-A3DD-CAB0-85AD-079AA9BEFE32}"/>
              </a:ext>
            </a:extLst>
          </p:cNvPr>
          <p:cNvPicPr>
            <a:picLocks noChangeAspect="1"/>
          </p:cNvPicPr>
          <p:nvPr/>
        </p:nvPicPr>
        <p:blipFill>
          <a:blip r:embed="rId2"/>
          <a:stretch>
            <a:fillRect/>
          </a:stretch>
        </p:blipFill>
        <p:spPr>
          <a:xfrm>
            <a:off x="2118947" y="3106682"/>
            <a:ext cx="3802881" cy="3148350"/>
          </a:xfrm>
          <a:prstGeom prst="rect">
            <a:avLst/>
          </a:prstGeom>
        </p:spPr>
      </p:pic>
      <p:sp>
        <p:nvSpPr>
          <p:cNvPr id="7" name="TextBox 6">
            <a:extLst>
              <a:ext uri="{FF2B5EF4-FFF2-40B4-BE49-F238E27FC236}">
                <a16:creationId xmlns:a16="http://schemas.microsoft.com/office/drawing/2014/main" id="{85A65DF4-8F48-2449-FFF6-D479FE9D9A34}"/>
              </a:ext>
            </a:extLst>
          </p:cNvPr>
          <p:cNvSpPr txBox="1"/>
          <p:nvPr/>
        </p:nvSpPr>
        <p:spPr>
          <a:xfrm>
            <a:off x="6085115" y="5004504"/>
            <a:ext cx="5323114" cy="1200329"/>
          </a:xfrm>
          <a:prstGeom prst="rect">
            <a:avLst/>
          </a:prstGeom>
          <a:noFill/>
        </p:spPr>
        <p:txBody>
          <a:bodyPr wrap="square" rtlCol="0">
            <a:spAutoFit/>
          </a:bodyPr>
          <a:lstStyle/>
          <a:p>
            <a:r>
              <a:rPr lang="en-US" dirty="0"/>
              <a:t>The structure of the styrene-butadiene (SB) copolymer in a thermoplastic elastomer. The glassy nature of the styrene domains provides elastic behavior without crosslinking of the butadiene</a:t>
            </a:r>
          </a:p>
        </p:txBody>
      </p:sp>
    </p:spTree>
    <p:extLst>
      <p:ext uri="{BB962C8B-B14F-4D97-AF65-F5344CB8AC3E}">
        <p14:creationId xmlns:p14="http://schemas.microsoft.com/office/powerpoint/2010/main" val="3264811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743322-0A8F-1B05-2B20-9E15AB09FAE9}"/>
              </a:ext>
            </a:extLst>
          </p:cNvPr>
          <p:cNvPicPr>
            <a:picLocks noChangeAspect="1"/>
          </p:cNvPicPr>
          <p:nvPr/>
        </p:nvPicPr>
        <p:blipFill>
          <a:blip r:embed="rId2"/>
          <a:stretch>
            <a:fillRect/>
          </a:stretch>
        </p:blipFill>
        <p:spPr>
          <a:xfrm>
            <a:off x="1306286" y="859971"/>
            <a:ext cx="9035143" cy="5551715"/>
          </a:xfrm>
          <a:prstGeom prst="rect">
            <a:avLst/>
          </a:prstGeom>
        </p:spPr>
      </p:pic>
    </p:spTree>
    <p:extLst>
      <p:ext uri="{BB962C8B-B14F-4D97-AF65-F5344CB8AC3E}">
        <p14:creationId xmlns:p14="http://schemas.microsoft.com/office/powerpoint/2010/main" val="41846404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4D1720-6DBD-B3A0-D2E6-B344F12795CD}"/>
              </a:ext>
            </a:extLst>
          </p:cNvPr>
          <p:cNvSpPr>
            <a:spLocks noGrp="1"/>
          </p:cNvSpPr>
          <p:nvPr>
            <p:ph idx="1"/>
          </p:nvPr>
        </p:nvSpPr>
        <p:spPr>
          <a:xfrm>
            <a:off x="838200" y="1226457"/>
            <a:ext cx="10515600" cy="5001306"/>
          </a:xfrm>
        </p:spPr>
        <p:txBody>
          <a:bodyPr>
            <a:normAutofit/>
          </a:bodyPr>
          <a:lstStyle/>
          <a:p>
            <a:pPr marL="0" indent="0">
              <a:buNone/>
            </a:pPr>
            <a:r>
              <a:rPr lang="en-US" sz="2400" dirty="0"/>
              <a:t>Methods used for forming a specific polymer depends on several factors:</a:t>
            </a:r>
          </a:p>
          <a:p>
            <a:r>
              <a:rPr lang="en-US" sz="2400" dirty="0"/>
              <a:t>whether the material is thermoplastic or thermosetting</a:t>
            </a:r>
          </a:p>
          <a:p>
            <a:r>
              <a:rPr lang="en-US" sz="2400" dirty="0"/>
              <a:t>If thermoplastic, the temperature at which it softens</a:t>
            </a:r>
          </a:p>
          <a:p>
            <a:r>
              <a:rPr lang="en-US" sz="2400" dirty="0"/>
              <a:t>Geometry and size of the finished product</a:t>
            </a:r>
          </a:p>
          <a:p>
            <a:pPr marL="0" indent="0">
              <a:buNone/>
            </a:pPr>
            <a:r>
              <a:rPr lang="en-US" sz="2400" u="sng" dirty="0"/>
              <a:t>Molding is the most common method </a:t>
            </a:r>
          </a:p>
          <a:p>
            <a:r>
              <a:rPr lang="en-US" sz="2400" dirty="0"/>
              <a:t>several molding techniques used include compression, transfer, blow, injection, and extrusion</a:t>
            </a:r>
          </a:p>
          <a:p>
            <a:r>
              <a:rPr lang="en-US" sz="2400" dirty="0"/>
              <a:t>For each, a finely pelletized or granulized plastic is forced, at an elevated temperature and by pressure, to flow into, fill, and assume the shape of a mold cavity.</a:t>
            </a:r>
          </a:p>
          <a:p>
            <a:endParaRPr lang="en-US" dirty="0"/>
          </a:p>
        </p:txBody>
      </p:sp>
      <p:sp>
        <p:nvSpPr>
          <p:cNvPr id="4" name="Title 1">
            <a:extLst>
              <a:ext uri="{FF2B5EF4-FFF2-40B4-BE49-F238E27FC236}">
                <a16:creationId xmlns:a16="http://schemas.microsoft.com/office/drawing/2014/main" id="{121B11FD-7327-6DFE-BD25-751F85DF0FC0}"/>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Processing methods </a:t>
            </a:r>
          </a:p>
        </p:txBody>
      </p:sp>
    </p:spTree>
    <p:extLst>
      <p:ext uri="{BB962C8B-B14F-4D97-AF65-F5344CB8AC3E}">
        <p14:creationId xmlns:p14="http://schemas.microsoft.com/office/powerpoint/2010/main" val="37163904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86A85-AE81-3F0F-C717-2D91DA5FD139}"/>
              </a:ext>
            </a:extLst>
          </p:cNvPr>
          <p:cNvSpPr>
            <a:spLocks noGrp="1"/>
          </p:cNvSpPr>
          <p:nvPr>
            <p:ph idx="1"/>
          </p:nvPr>
        </p:nvSpPr>
        <p:spPr/>
        <p:txBody>
          <a:bodyPr/>
          <a:lstStyle/>
          <a:p>
            <a:r>
              <a:rPr lang="en-US" dirty="0"/>
              <a:t>Fewer forming techniques are used for the thermosetting polymers because, once cross-linking has occurred, the thermosetting polymers are no longer capable of being formed.</a:t>
            </a:r>
          </a:p>
          <a:p>
            <a:r>
              <a:rPr lang="en-US" dirty="0"/>
              <a:t>Fabrication of polymeric materials normally occurs at elevated temperatures and often by the application of pressure.</a:t>
            </a:r>
          </a:p>
          <a:p>
            <a:r>
              <a:rPr lang="en-US" dirty="0"/>
              <a:t>Thermoplastics are formed above their glass transition temperatures, if amorphous, or above their melting temperatures, if semicrystalline. </a:t>
            </a:r>
          </a:p>
        </p:txBody>
      </p:sp>
      <p:sp>
        <p:nvSpPr>
          <p:cNvPr id="4" name="Title 1">
            <a:extLst>
              <a:ext uri="{FF2B5EF4-FFF2-40B4-BE49-F238E27FC236}">
                <a16:creationId xmlns:a16="http://schemas.microsoft.com/office/drawing/2014/main" id="{849B89C6-2983-A98A-62D8-EC27C724AD9B}"/>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Processing methods </a:t>
            </a:r>
          </a:p>
        </p:txBody>
      </p:sp>
    </p:spTree>
    <p:extLst>
      <p:ext uri="{BB962C8B-B14F-4D97-AF65-F5344CB8AC3E}">
        <p14:creationId xmlns:p14="http://schemas.microsoft.com/office/powerpoint/2010/main" val="35913141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7EB2DB-18CD-CFE9-4309-1F4417B13006}"/>
              </a:ext>
            </a:extLst>
          </p:cNvPr>
          <p:cNvSpPr>
            <a:spLocks/>
          </p:cNvSpPr>
          <p:nvPr/>
        </p:nvSpPr>
        <p:spPr bwMode="auto">
          <a:xfrm>
            <a:off x="1524000" y="97971"/>
            <a:ext cx="9144000" cy="99060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Thermoplastic methods (injection molding)</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pic>
        <p:nvPicPr>
          <p:cNvPr id="2" name="Picture 1">
            <a:extLst>
              <a:ext uri="{FF2B5EF4-FFF2-40B4-BE49-F238E27FC236}">
                <a16:creationId xmlns:a16="http://schemas.microsoft.com/office/drawing/2014/main" id="{DB2CE712-DF1A-3D13-F068-F60757F72E67}"/>
              </a:ext>
            </a:extLst>
          </p:cNvPr>
          <p:cNvPicPr>
            <a:picLocks noChangeAspect="1"/>
          </p:cNvPicPr>
          <p:nvPr/>
        </p:nvPicPr>
        <p:blipFill rotWithShape="1">
          <a:blip r:embed="rId2"/>
          <a:srcRect t="2449"/>
          <a:stretch/>
        </p:blipFill>
        <p:spPr>
          <a:xfrm>
            <a:off x="1115785" y="1371599"/>
            <a:ext cx="9960429" cy="5203372"/>
          </a:xfrm>
          <a:prstGeom prst="rect">
            <a:avLst/>
          </a:prstGeom>
        </p:spPr>
      </p:pic>
    </p:spTree>
    <p:extLst>
      <p:ext uri="{BB962C8B-B14F-4D97-AF65-F5344CB8AC3E}">
        <p14:creationId xmlns:p14="http://schemas.microsoft.com/office/powerpoint/2010/main" val="1297496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9A5488-E3F0-742E-4D9E-3D37391BBAD0}"/>
              </a:ext>
            </a:extLst>
          </p:cNvPr>
          <p:cNvSpPr>
            <a:spLocks noGrp="1"/>
          </p:cNvSpPr>
          <p:nvPr>
            <p:ph idx="1"/>
          </p:nvPr>
        </p:nvSpPr>
        <p:spPr>
          <a:xfrm>
            <a:off x="446314" y="1775845"/>
            <a:ext cx="10515600" cy="4351338"/>
          </a:xfrm>
        </p:spPr>
        <p:txBody>
          <a:bodyPr/>
          <a:lstStyle/>
          <a:p>
            <a:pPr marL="457200" lvl="1" indent="0">
              <a:buNone/>
            </a:pPr>
            <a:r>
              <a:rPr lang="en-US" b="1" dirty="0"/>
              <a:t>   Main operations of process: </a:t>
            </a:r>
          </a:p>
          <a:p>
            <a:pPr marL="457200" lvl="1" indent="0">
              <a:buNone/>
            </a:pPr>
            <a:endParaRPr lang="en-US" b="1" dirty="0"/>
          </a:p>
          <a:p>
            <a:pPr lvl="1"/>
            <a:r>
              <a:rPr lang="en-US" dirty="0" err="1"/>
              <a:t>Plastication</a:t>
            </a:r>
            <a:r>
              <a:rPr lang="en-US" dirty="0"/>
              <a:t> (melting of pellets)</a:t>
            </a:r>
          </a:p>
          <a:p>
            <a:pPr lvl="1"/>
            <a:r>
              <a:rPr lang="en-US" dirty="0"/>
              <a:t>Injection</a:t>
            </a:r>
          </a:p>
          <a:p>
            <a:pPr lvl="1"/>
            <a:r>
              <a:rPr lang="en-US" dirty="0"/>
              <a:t>Packing (and holding)</a:t>
            </a:r>
          </a:p>
          <a:p>
            <a:pPr lvl="1"/>
            <a:r>
              <a:rPr lang="en-US" dirty="0"/>
              <a:t>Cooling (starts after gate freezes)</a:t>
            </a:r>
          </a:p>
          <a:p>
            <a:pPr lvl="1"/>
            <a:r>
              <a:rPr lang="en-US" dirty="0"/>
              <a:t>Part Ejection (mold opens/closes)</a:t>
            </a:r>
          </a:p>
          <a:p>
            <a:pPr lvl="1"/>
            <a:endParaRPr lang="en-US" dirty="0"/>
          </a:p>
          <a:p>
            <a:endParaRPr lang="en-US" dirty="0"/>
          </a:p>
        </p:txBody>
      </p:sp>
      <p:sp>
        <p:nvSpPr>
          <p:cNvPr id="4" name="Title 1">
            <a:extLst>
              <a:ext uri="{FF2B5EF4-FFF2-40B4-BE49-F238E27FC236}">
                <a16:creationId xmlns:a16="http://schemas.microsoft.com/office/drawing/2014/main" id="{5719E004-23E9-BF63-ABDD-4AFA9516C613}"/>
              </a:ext>
            </a:extLst>
          </p:cNvPr>
          <p:cNvSpPr>
            <a:spLocks noGrp="1"/>
          </p:cNvSpPr>
          <p:nvPr>
            <p:ph type="title"/>
          </p:nvPr>
        </p:nvSpPr>
        <p:spPr bwMode="auto">
          <a:xfrm>
            <a:off x="838200" y="234497"/>
            <a:ext cx="10515600" cy="799646"/>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Process overview </a:t>
            </a:r>
          </a:p>
        </p:txBody>
      </p:sp>
      <p:pic>
        <p:nvPicPr>
          <p:cNvPr id="8" name="Picture 7">
            <a:extLst>
              <a:ext uri="{FF2B5EF4-FFF2-40B4-BE49-F238E27FC236}">
                <a16:creationId xmlns:a16="http://schemas.microsoft.com/office/drawing/2014/main" id="{43CEFF08-1FE9-F2DE-26E2-DE1A3D0B3F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360530" y="1937962"/>
            <a:ext cx="2285396" cy="2111828"/>
          </a:xfrm>
          <a:prstGeom prst="rect">
            <a:avLst/>
          </a:prstGeom>
        </p:spPr>
      </p:pic>
      <p:sp>
        <p:nvSpPr>
          <p:cNvPr id="9" name="TextBox 8">
            <a:extLst>
              <a:ext uri="{FF2B5EF4-FFF2-40B4-BE49-F238E27FC236}">
                <a16:creationId xmlns:a16="http://schemas.microsoft.com/office/drawing/2014/main" id="{6F810506-9AE7-C8D8-676A-CB533811B801}"/>
              </a:ext>
            </a:extLst>
          </p:cNvPr>
          <p:cNvSpPr txBox="1"/>
          <p:nvPr/>
        </p:nvSpPr>
        <p:spPr>
          <a:xfrm>
            <a:off x="8240486" y="4365171"/>
            <a:ext cx="2721428" cy="369332"/>
          </a:xfrm>
          <a:prstGeom prst="rect">
            <a:avLst/>
          </a:prstGeom>
          <a:noFill/>
        </p:spPr>
        <p:txBody>
          <a:bodyPr wrap="square" rtlCol="0">
            <a:spAutoFit/>
          </a:bodyPr>
          <a:lstStyle/>
          <a:p>
            <a:r>
              <a:rPr lang="en-US" dirty="0"/>
              <a:t>Injection molded part</a:t>
            </a:r>
          </a:p>
        </p:txBody>
      </p:sp>
    </p:spTree>
    <p:extLst>
      <p:ext uri="{BB962C8B-B14F-4D97-AF65-F5344CB8AC3E}">
        <p14:creationId xmlns:p14="http://schemas.microsoft.com/office/powerpoint/2010/main" val="41140548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6981-4067-336E-D340-9954D72A264B}"/>
              </a:ext>
            </a:extLst>
          </p:cNvPr>
          <p:cNvSpPr>
            <a:spLocks noGrp="1"/>
          </p:cNvSpPr>
          <p:nvPr>
            <p:ph type="title"/>
          </p:nvPr>
        </p:nvSpPr>
        <p:spPr>
          <a:xfrm>
            <a:off x="838200" y="299812"/>
            <a:ext cx="10515600" cy="647246"/>
          </a:xfrm>
        </p:spPr>
        <p:txBody>
          <a:bodyPr>
            <a:normAutofit fontScale="90000"/>
          </a:bodyPr>
          <a:lstStyle/>
          <a:p>
            <a:endParaRPr lang="en-US" dirty="0"/>
          </a:p>
        </p:txBody>
      </p:sp>
      <p:sp>
        <p:nvSpPr>
          <p:cNvPr id="5" name="TextBox 4">
            <a:extLst>
              <a:ext uri="{FF2B5EF4-FFF2-40B4-BE49-F238E27FC236}">
                <a16:creationId xmlns:a16="http://schemas.microsoft.com/office/drawing/2014/main" id="{2C02BD5B-B1E4-8225-83E3-282EF49D60D9}"/>
              </a:ext>
            </a:extLst>
          </p:cNvPr>
          <p:cNvSpPr txBox="1"/>
          <p:nvPr/>
        </p:nvSpPr>
        <p:spPr>
          <a:xfrm>
            <a:off x="740227" y="1364479"/>
            <a:ext cx="9067800" cy="1200329"/>
          </a:xfrm>
          <a:prstGeom prst="rect">
            <a:avLst/>
          </a:prstGeom>
          <a:noFill/>
        </p:spPr>
        <p:txBody>
          <a:bodyPr wrap="square">
            <a:spAutoFit/>
          </a:bodyPr>
          <a:lstStyle/>
          <a:p>
            <a:pPr marL="514350" indent="-514350">
              <a:buFont typeface="+mj-lt"/>
              <a:buAutoNum type="arabicPeriod"/>
            </a:pPr>
            <a:r>
              <a:rPr lang="en-US" dirty="0"/>
              <a:t>Injection Unit – melt pellets, rams viscous melt into mold</a:t>
            </a:r>
          </a:p>
          <a:p>
            <a:pPr marL="514350" indent="-514350">
              <a:buFont typeface="+mj-lt"/>
              <a:buAutoNum type="arabicPeriod"/>
            </a:pPr>
            <a:r>
              <a:rPr lang="en-US" dirty="0"/>
              <a:t>Clamp Unit – keeps mold closed during high pressure molding</a:t>
            </a:r>
          </a:p>
          <a:p>
            <a:pPr marL="514350" indent="-514350">
              <a:buFont typeface="+mj-lt"/>
              <a:buAutoNum type="arabicPeriod"/>
            </a:pPr>
            <a:r>
              <a:rPr lang="en-US" dirty="0"/>
              <a:t>Mold – defines part shape, cools melt, safe part removal</a:t>
            </a:r>
          </a:p>
          <a:p>
            <a:pPr marL="514350" indent="-514350">
              <a:buFont typeface="+mj-lt"/>
              <a:buAutoNum type="arabicPeriod"/>
            </a:pPr>
            <a:r>
              <a:rPr lang="en-US" dirty="0"/>
              <a:t>Controller – injection, clamping, and mold operation</a:t>
            </a:r>
          </a:p>
        </p:txBody>
      </p:sp>
      <p:pic>
        <p:nvPicPr>
          <p:cNvPr id="6" name="Picture 5">
            <a:extLst>
              <a:ext uri="{FF2B5EF4-FFF2-40B4-BE49-F238E27FC236}">
                <a16:creationId xmlns:a16="http://schemas.microsoft.com/office/drawing/2014/main" id="{DA51E097-2550-A076-D798-2F452E9258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830" y="2699657"/>
            <a:ext cx="10014856" cy="385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a:extLst>
              <a:ext uri="{FF2B5EF4-FFF2-40B4-BE49-F238E27FC236}">
                <a16:creationId xmlns:a16="http://schemas.microsoft.com/office/drawing/2014/main" id="{8ABDF346-FDC2-44D0-0309-F09762807BDD}"/>
              </a:ext>
            </a:extLst>
          </p:cNvPr>
          <p:cNvSpPr txBox="1">
            <a:spLocks/>
          </p:cNvSpPr>
          <p:nvPr/>
        </p:nvSpPr>
        <p:spPr bwMode="auto">
          <a:xfrm>
            <a:off x="838200" y="234498"/>
            <a:ext cx="10515600" cy="799646"/>
          </a:xfrm>
          <a:prstGeom prst="rect">
            <a:avLst/>
          </a:prstGeom>
          <a:solidFill>
            <a:schemeClr val="accent3">
              <a:lumMod val="60000"/>
              <a:lumOff val="40000"/>
            </a:schemeClr>
          </a:solidFill>
          <a:ln w="9525">
            <a:noFill/>
            <a:miter lim="800000"/>
            <a:headEnd/>
            <a:tailEnd/>
          </a:ln>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ctr">
              <a:lnSpc>
                <a:spcPct val="100000"/>
              </a:lnSpc>
              <a:spcBef>
                <a:spcPts val="0"/>
              </a:spcBef>
              <a:defRPr/>
            </a:pPr>
            <a:r>
              <a:rPr lang="en-US" sz="4000" b="1" dirty="0">
                <a:solidFill>
                  <a:prstClr val="black"/>
                </a:solidFill>
                <a:latin typeface="Bookman Old Style" pitchFamily="18" charset="0"/>
                <a:ea typeface="+mn-ea"/>
                <a:cs typeface="+mn-cs"/>
              </a:rPr>
              <a:t>Injection molding machine consists of 4 components</a:t>
            </a:r>
          </a:p>
        </p:txBody>
      </p:sp>
    </p:spTree>
    <p:extLst>
      <p:ext uri="{BB962C8B-B14F-4D97-AF65-F5344CB8AC3E}">
        <p14:creationId xmlns:p14="http://schemas.microsoft.com/office/powerpoint/2010/main" val="13896239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FD7C2-29E4-D3AA-BEFA-739A5FB416DA}"/>
              </a:ext>
            </a:extLst>
          </p:cNvPr>
          <p:cNvSpPr>
            <a:spLocks noGrp="1"/>
          </p:cNvSpPr>
          <p:nvPr>
            <p:ph type="title"/>
          </p:nvPr>
        </p:nvSpPr>
        <p:spPr>
          <a:xfrm>
            <a:off x="838200" y="365126"/>
            <a:ext cx="10515600" cy="505732"/>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26D5087C-8B30-BAFC-A3D6-CC698BF261D8}"/>
              </a:ext>
            </a:extLst>
          </p:cNvPr>
          <p:cNvSpPr>
            <a:spLocks noGrp="1"/>
          </p:cNvSpPr>
          <p:nvPr>
            <p:ph idx="1"/>
          </p:nvPr>
        </p:nvSpPr>
        <p:spPr>
          <a:xfrm>
            <a:off x="838200" y="1328057"/>
            <a:ext cx="10515600" cy="4848906"/>
          </a:xfrm>
        </p:spPr>
        <p:txBody>
          <a:bodyPr>
            <a:normAutofit lnSpcReduction="10000"/>
          </a:bodyPr>
          <a:lstStyle/>
          <a:p>
            <a:r>
              <a:rPr lang="en-US" sz="2400" dirty="0"/>
              <a:t>Most important method for forming thermoplastic </a:t>
            </a:r>
          </a:p>
          <a:p>
            <a:r>
              <a:rPr lang="en-US" sz="2400" dirty="0"/>
              <a:t>Modern injection molding machine utilizes reciprocating screw mechanism for melting the plastic and injecting a more homogeneous melt into a mold</a:t>
            </a:r>
          </a:p>
          <a:p>
            <a:r>
              <a:rPr lang="en-US" sz="2400" dirty="0"/>
              <a:t>Plastic granules from a hopper are fed through an opening onto surface of a screw drive which carries them towards the mold</a:t>
            </a:r>
          </a:p>
          <a:p>
            <a:r>
              <a:rPr lang="en-US" sz="2400" dirty="0"/>
              <a:t>Rotation of screw causes granules to melt due to heat of compression, friction and hot walls of cylinder </a:t>
            </a:r>
          </a:p>
          <a:p>
            <a:r>
              <a:rPr lang="en-US" sz="2400" dirty="0"/>
              <a:t>When sufficient material is melted at mold end of screw, the screw stops and injects a ‘shot’ of melted plastic in a plungerlike motion through a runner – gate system and into the mold cavities. </a:t>
            </a:r>
          </a:p>
          <a:p>
            <a:r>
              <a:rPr lang="en-US" sz="2400" dirty="0"/>
              <a:t>Screw shaft maintains pressure on the plastic material fed into the mold for a short time till it becomes solid and then is retracted</a:t>
            </a:r>
          </a:p>
          <a:p>
            <a:r>
              <a:rPr lang="en-US" sz="2400" dirty="0"/>
              <a:t>After the part gets cooled, mold is opened and part is ejected by ejector pins</a:t>
            </a:r>
          </a:p>
        </p:txBody>
      </p:sp>
      <p:sp>
        <p:nvSpPr>
          <p:cNvPr id="4" name="Title 1">
            <a:extLst>
              <a:ext uri="{FF2B5EF4-FFF2-40B4-BE49-F238E27FC236}">
                <a16:creationId xmlns:a16="http://schemas.microsoft.com/office/drawing/2014/main" id="{BCE04A97-F840-ECE3-C648-13273CC658C8}"/>
              </a:ext>
            </a:extLst>
          </p:cNvPr>
          <p:cNvSpPr txBox="1">
            <a:spLocks/>
          </p:cNvSpPr>
          <p:nvPr/>
        </p:nvSpPr>
        <p:spPr bwMode="auto">
          <a:xfrm>
            <a:off x="838200" y="67583"/>
            <a:ext cx="10515600" cy="799646"/>
          </a:xfrm>
          <a:prstGeom prst="rect">
            <a:avLst/>
          </a:prstGeom>
          <a:solidFill>
            <a:schemeClr val="accent3">
              <a:lumMod val="60000"/>
              <a:lumOff val="40000"/>
            </a:schemeClr>
          </a:solid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ctr">
              <a:lnSpc>
                <a:spcPct val="100000"/>
              </a:lnSpc>
              <a:spcBef>
                <a:spcPts val="0"/>
              </a:spcBef>
              <a:defRPr/>
            </a:pPr>
            <a:r>
              <a:rPr lang="en-US" sz="4000" b="1" dirty="0">
                <a:solidFill>
                  <a:prstClr val="black"/>
                </a:solidFill>
                <a:latin typeface="Bookman Old Style" pitchFamily="18" charset="0"/>
                <a:ea typeface="+mn-ea"/>
                <a:cs typeface="+mn-cs"/>
              </a:rPr>
              <a:t>Injection molding</a:t>
            </a:r>
          </a:p>
        </p:txBody>
      </p:sp>
    </p:spTree>
    <p:extLst>
      <p:ext uri="{BB962C8B-B14F-4D97-AF65-F5344CB8AC3E}">
        <p14:creationId xmlns:p14="http://schemas.microsoft.com/office/powerpoint/2010/main" val="3099787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581A75-B6E8-882D-AB0A-620427CB41BA}"/>
              </a:ext>
            </a:extLst>
          </p:cNvPr>
          <p:cNvSpPr>
            <a:spLocks noGrp="1"/>
          </p:cNvSpPr>
          <p:nvPr>
            <p:ph idx="1"/>
          </p:nvPr>
        </p:nvSpPr>
        <p:spPr>
          <a:xfrm>
            <a:off x="838200" y="1249680"/>
            <a:ext cx="10515600" cy="4927283"/>
          </a:xfrm>
        </p:spPr>
        <p:txBody>
          <a:bodyPr>
            <a:normAutofit/>
          </a:bodyPr>
          <a:lstStyle/>
          <a:p>
            <a:r>
              <a:rPr lang="en-US" sz="2400" dirty="0"/>
              <a:t>For thermoplastics, cycle times for this process are short (commonly within the range of 10 to 30 s). </a:t>
            </a:r>
          </a:p>
          <a:p>
            <a:r>
              <a:rPr lang="en-US" sz="2400" dirty="0"/>
              <a:t>Thermosetting polymers may also be injection molded; curing takes place while the material is under pressure in a heated mold, which results in longer cycle times than for thermoplastics. This process is sometimes termed reaction injection molding (RIM) and is commonly used for materials such as polyurethane</a:t>
            </a:r>
          </a:p>
        </p:txBody>
      </p:sp>
      <p:sp>
        <p:nvSpPr>
          <p:cNvPr id="4" name="Title 1">
            <a:extLst>
              <a:ext uri="{FF2B5EF4-FFF2-40B4-BE49-F238E27FC236}">
                <a16:creationId xmlns:a16="http://schemas.microsoft.com/office/drawing/2014/main" id="{401E3586-D6D8-03B0-68F4-7CA4DEB2B239}"/>
              </a:ext>
            </a:extLst>
          </p:cNvPr>
          <p:cNvSpPr txBox="1">
            <a:spLocks/>
          </p:cNvSpPr>
          <p:nvPr/>
        </p:nvSpPr>
        <p:spPr bwMode="auto">
          <a:xfrm>
            <a:off x="838200" y="0"/>
            <a:ext cx="10515600" cy="799646"/>
          </a:xfrm>
          <a:prstGeom prst="rect">
            <a:avLst/>
          </a:prstGeom>
          <a:solidFill>
            <a:schemeClr val="accent3">
              <a:lumMod val="60000"/>
              <a:lumOff val="40000"/>
            </a:schemeClr>
          </a:solid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ctr">
              <a:lnSpc>
                <a:spcPct val="100000"/>
              </a:lnSpc>
              <a:spcBef>
                <a:spcPts val="0"/>
              </a:spcBef>
              <a:defRPr/>
            </a:pPr>
            <a:r>
              <a:rPr lang="en-US" sz="4000" b="1" dirty="0">
                <a:solidFill>
                  <a:prstClr val="black"/>
                </a:solidFill>
                <a:latin typeface="Bookman Old Style" pitchFamily="18" charset="0"/>
                <a:ea typeface="+mn-ea"/>
                <a:cs typeface="+mn-cs"/>
              </a:rPr>
              <a:t>Injection molding</a:t>
            </a:r>
          </a:p>
        </p:txBody>
      </p:sp>
    </p:spTree>
    <p:extLst>
      <p:ext uri="{BB962C8B-B14F-4D97-AF65-F5344CB8AC3E}">
        <p14:creationId xmlns:p14="http://schemas.microsoft.com/office/powerpoint/2010/main" val="4160457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3E0431-620D-BA0C-9866-62B823D2F84A}"/>
              </a:ext>
            </a:extLst>
          </p:cNvPr>
          <p:cNvPicPr>
            <a:picLocks noChangeAspect="1"/>
          </p:cNvPicPr>
          <p:nvPr/>
        </p:nvPicPr>
        <p:blipFill>
          <a:blip r:embed="rId2"/>
          <a:stretch>
            <a:fillRect/>
          </a:stretch>
        </p:blipFill>
        <p:spPr>
          <a:xfrm>
            <a:off x="821582" y="1673225"/>
            <a:ext cx="5415932" cy="4379232"/>
          </a:xfrm>
          <a:prstGeom prst="rect">
            <a:avLst/>
          </a:prstGeom>
        </p:spPr>
      </p:pic>
      <p:sp>
        <p:nvSpPr>
          <p:cNvPr id="10" name="Title 1">
            <a:extLst>
              <a:ext uri="{FF2B5EF4-FFF2-40B4-BE49-F238E27FC236}">
                <a16:creationId xmlns:a16="http://schemas.microsoft.com/office/drawing/2014/main" id="{F4904155-11DB-1CA2-24A0-E7B67902BFB6}"/>
              </a:ext>
            </a:extLst>
          </p:cNvPr>
          <p:cNvSpPr txBox="1">
            <a:spLocks/>
          </p:cNvSpPr>
          <p:nvPr/>
        </p:nvSpPr>
        <p:spPr bwMode="auto">
          <a:xfrm>
            <a:off x="718458" y="231548"/>
            <a:ext cx="10515600" cy="799646"/>
          </a:xfrm>
          <a:prstGeom prst="rect">
            <a:avLst/>
          </a:prstGeom>
          <a:solidFill>
            <a:schemeClr val="accent3">
              <a:lumMod val="60000"/>
              <a:lumOff val="40000"/>
            </a:schemeClr>
          </a:solid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ctr">
              <a:lnSpc>
                <a:spcPct val="100000"/>
              </a:lnSpc>
              <a:spcBef>
                <a:spcPts val="0"/>
              </a:spcBef>
              <a:defRPr/>
            </a:pPr>
            <a:r>
              <a:rPr lang="en-US" sz="4000" b="1" dirty="0">
                <a:latin typeface="+mn-lt"/>
              </a:rPr>
              <a:t>The injection molding process - critical step</a:t>
            </a:r>
            <a:r>
              <a:rPr lang="en-US" sz="4000" dirty="0">
                <a:latin typeface="+mn-lt"/>
              </a:rPr>
              <a:t>s </a:t>
            </a:r>
            <a:endParaRPr lang="en-US" sz="4000" b="1" dirty="0">
              <a:solidFill>
                <a:prstClr val="black"/>
              </a:solidFill>
              <a:latin typeface="Bookman Old Style" pitchFamily="18" charset="0"/>
              <a:ea typeface="+mn-ea"/>
              <a:cs typeface="+mn-cs"/>
            </a:endParaRPr>
          </a:p>
        </p:txBody>
      </p:sp>
      <p:sp>
        <p:nvSpPr>
          <p:cNvPr id="11" name="TextBox 10">
            <a:extLst>
              <a:ext uri="{FF2B5EF4-FFF2-40B4-BE49-F238E27FC236}">
                <a16:creationId xmlns:a16="http://schemas.microsoft.com/office/drawing/2014/main" id="{3D0E02B4-A895-1785-0B0F-E8276ABE0F9F}"/>
              </a:ext>
            </a:extLst>
          </p:cNvPr>
          <p:cNvSpPr txBox="1"/>
          <p:nvPr/>
        </p:nvSpPr>
        <p:spPr>
          <a:xfrm>
            <a:off x="6607629" y="2111829"/>
            <a:ext cx="4985657" cy="646331"/>
          </a:xfrm>
          <a:prstGeom prst="rect">
            <a:avLst/>
          </a:prstGeom>
          <a:noFill/>
        </p:spPr>
        <p:txBody>
          <a:bodyPr wrap="square" rtlCol="0">
            <a:spAutoFit/>
          </a:bodyPr>
          <a:lstStyle/>
          <a:p>
            <a:r>
              <a:rPr lang="en-US" dirty="0"/>
              <a:t>a) Plastic granules are delivered by a revolving screw barrel</a:t>
            </a:r>
          </a:p>
        </p:txBody>
      </p:sp>
      <p:sp>
        <p:nvSpPr>
          <p:cNvPr id="12" name="TextBox 11">
            <a:extLst>
              <a:ext uri="{FF2B5EF4-FFF2-40B4-BE49-F238E27FC236}">
                <a16:creationId xmlns:a16="http://schemas.microsoft.com/office/drawing/2014/main" id="{189BE701-6552-9B86-2C55-27601F7B7CB2}"/>
              </a:ext>
            </a:extLst>
          </p:cNvPr>
          <p:cNvSpPr txBox="1"/>
          <p:nvPr/>
        </p:nvSpPr>
        <p:spPr>
          <a:xfrm>
            <a:off x="6607629" y="3137042"/>
            <a:ext cx="5225142" cy="923330"/>
          </a:xfrm>
          <a:prstGeom prst="rect">
            <a:avLst/>
          </a:prstGeom>
          <a:noFill/>
        </p:spPr>
        <p:txBody>
          <a:bodyPr wrap="square" rtlCol="0">
            <a:spAutoFit/>
          </a:bodyPr>
          <a:lstStyle/>
          <a:p>
            <a:r>
              <a:rPr lang="en-US" dirty="0"/>
              <a:t>b) Plastic granules are melted as they travel along the screw and when sufficient material is melted at the end of screw, the screw stops rotating. </a:t>
            </a:r>
          </a:p>
        </p:txBody>
      </p:sp>
      <p:sp>
        <p:nvSpPr>
          <p:cNvPr id="14" name="TextBox 13">
            <a:extLst>
              <a:ext uri="{FF2B5EF4-FFF2-40B4-BE49-F238E27FC236}">
                <a16:creationId xmlns:a16="http://schemas.microsoft.com/office/drawing/2014/main" id="{6025B96E-F232-7DB5-A4FF-50AF9DCAA514}"/>
              </a:ext>
            </a:extLst>
          </p:cNvPr>
          <p:cNvSpPr txBox="1"/>
          <p:nvPr/>
        </p:nvSpPr>
        <p:spPr>
          <a:xfrm>
            <a:off x="6607629" y="4332514"/>
            <a:ext cx="5116285" cy="923330"/>
          </a:xfrm>
          <a:prstGeom prst="rect">
            <a:avLst/>
          </a:prstGeom>
          <a:noFill/>
        </p:spPr>
        <p:txBody>
          <a:bodyPr wrap="square" rtlCol="0">
            <a:spAutoFit/>
          </a:bodyPr>
          <a:lstStyle/>
          <a:p>
            <a:r>
              <a:rPr lang="en-US" dirty="0"/>
              <a:t>c) Injection of melted plastic through an opening into runner and gate system and then into closed mold cavity</a:t>
            </a:r>
          </a:p>
        </p:txBody>
      </p:sp>
      <p:sp>
        <p:nvSpPr>
          <p:cNvPr id="15" name="TextBox 14">
            <a:extLst>
              <a:ext uri="{FF2B5EF4-FFF2-40B4-BE49-F238E27FC236}">
                <a16:creationId xmlns:a16="http://schemas.microsoft.com/office/drawing/2014/main" id="{E9B0307E-AD9D-AE73-3E52-E74034D083E6}"/>
              </a:ext>
            </a:extLst>
          </p:cNvPr>
          <p:cNvSpPr txBox="1"/>
          <p:nvPr/>
        </p:nvSpPr>
        <p:spPr>
          <a:xfrm>
            <a:off x="6607628" y="5453743"/>
            <a:ext cx="5442857" cy="369332"/>
          </a:xfrm>
          <a:prstGeom prst="rect">
            <a:avLst/>
          </a:prstGeom>
          <a:noFill/>
        </p:spPr>
        <p:txBody>
          <a:bodyPr wrap="square" rtlCol="0">
            <a:spAutoFit/>
          </a:bodyPr>
          <a:lstStyle/>
          <a:p>
            <a:r>
              <a:rPr lang="en-US" dirty="0"/>
              <a:t>d) Screw barrel is retracted and finished part is ejected </a:t>
            </a:r>
          </a:p>
        </p:txBody>
      </p:sp>
    </p:spTree>
    <p:extLst>
      <p:ext uri="{BB962C8B-B14F-4D97-AF65-F5344CB8AC3E}">
        <p14:creationId xmlns:p14="http://schemas.microsoft.com/office/powerpoint/2010/main" val="26414624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9CA177-9D9C-ABF8-52B7-A0F49390F4ED}"/>
              </a:ext>
            </a:extLst>
          </p:cNvPr>
          <p:cNvSpPr txBox="1">
            <a:spLocks noGrp="1"/>
          </p:cNvSpPr>
          <p:nvPr>
            <p:ph idx="1"/>
          </p:nvPr>
        </p:nvSpPr>
        <p:spPr>
          <a:xfrm>
            <a:off x="838200" y="1825625"/>
            <a:ext cx="10515600" cy="3576364"/>
          </a:xfrm>
          <a:prstGeom prst="rect">
            <a:avLst/>
          </a:prstGeom>
          <a:noFill/>
        </p:spPr>
        <p:txBody>
          <a:bodyPr wrap="square">
            <a:spAutoFit/>
          </a:bodyPr>
          <a:lstStyle/>
          <a:p>
            <a:pPr marL="514350" indent="-514350">
              <a:buClr>
                <a:schemeClr val="tx1"/>
              </a:buClr>
              <a:buFont typeface="+mj-lt"/>
              <a:buAutoNum type="arabicPeriod"/>
            </a:pPr>
            <a:r>
              <a:rPr lang="en-US" altLang="en-US" dirty="0"/>
              <a:t>Clamp closes mold, nozzle forward (close mold)</a:t>
            </a:r>
          </a:p>
          <a:p>
            <a:pPr marL="514350" indent="-514350">
              <a:buClr>
                <a:schemeClr val="tx1"/>
              </a:buClr>
              <a:buFont typeface="+mj-lt"/>
              <a:buAutoNum type="arabicPeriod"/>
            </a:pPr>
            <a:r>
              <a:rPr lang="en-US" altLang="en-US" dirty="0"/>
              <a:t>Screw pushes melt into mold     	(</a:t>
            </a:r>
            <a:r>
              <a:rPr lang="en-US" altLang="en-US" dirty="0">
                <a:solidFill>
                  <a:srgbClr val="FF0000"/>
                </a:solidFill>
              </a:rPr>
              <a:t>filling</a:t>
            </a:r>
            <a:r>
              <a:rPr lang="en-US" altLang="en-US" dirty="0"/>
              <a:t>) (injection) </a:t>
            </a:r>
          </a:p>
          <a:p>
            <a:pPr marL="514350" indent="-514350">
              <a:buClr>
                <a:schemeClr val="tx1"/>
              </a:buClr>
              <a:buFont typeface="+mj-lt"/>
              <a:buAutoNum type="arabicPeriod"/>
            </a:pPr>
            <a:r>
              <a:rPr lang="en-US" altLang="en-US" dirty="0"/>
              <a:t>Screw maintains high pressure     	(</a:t>
            </a:r>
            <a:r>
              <a:rPr lang="en-US" altLang="en-US" dirty="0">
                <a:solidFill>
                  <a:srgbClr val="008000"/>
                </a:solidFill>
              </a:rPr>
              <a:t>packing</a:t>
            </a:r>
            <a:r>
              <a:rPr lang="en-US" altLang="en-US" dirty="0"/>
              <a:t>) (hold)</a:t>
            </a:r>
          </a:p>
          <a:p>
            <a:pPr marL="514350" indent="-514350">
              <a:buClr>
                <a:schemeClr val="tx1"/>
              </a:buClr>
              <a:buFont typeface="+mj-lt"/>
              <a:buAutoNum type="arabicPeriod"/>
            </a:pPr>
            <a:r>
              <a:rPr lang="en-US" altLang="en-US" dirty="0"/>
              <a:t>Pressure is removed after gate freezes,   </a:t>
            </a:r>
          </a:p>
          <a:p>
            <a:pPr marL="0" indent="0">
              <a:buClr>
                <a:schemeClr val="tx1"/>
              </a:buClr>
              <a:buNone/>
            </a:pPr>
            <a:r>
              <a:rPr lang="en-US" altLang="en-US" dirty="0"/>
              <a:t>      resin pushed into barrel &amp; melted (</a:t>
            </a:r>
            <a:r>
              <a:rPr lang="en-US" altLang="en-US" dirty="0" err="1"/>
              <a:t>plastication</a:t>
            </a:r>
            <a:r>
              <a:rPr lang="en-US" altLang="en-US" dirty="0"/>
              <a:t>)</a:t>
            </a:r>
          </a:p>
          <a:p>
            <a:pPr marL="0" indent="0">
              <a:buClr>
                <a:schemeClr val="tx1"/>
              </a:buClr>
              <a:buNone/>
            </a:pPr>
            <a:r>
              <a:rPr lang="en-US" altLang="en-US" dirty="0"/>
              <a:t>5.   Mold remains closed to cool part  	(</a:t>
            </a:r>
            <a:r>
              <a:rPr lang="en-US" altLang="en-US" dirty="0">
                <a:solidFill>
                  <a:srgbClr val="0000FF"/>
                </a:solidFill>
              </a:rPr>
              <a:t>cooling</a:t>
            </a:r>
            <a:r>
              <a:rPr lang="en-US" altLang="en-US" dirty="0"/>
              <a:t>)</a:t>
            </a:r>
          </a:p>
          <a:p>
            <a:pPr marL="0" indent="0">
              <a:buClr>
                <a:schemeClr val="tx1"/>
              </a:buClr>
              <a:buNone/>
            </a:pPr>
            <a:r>
              <a:rPr lang="en-US" altLang="en-US" dirty="0"/>
              <a:t>6.   Mold opens, part removed 	    	(</a:t>
            </a:r>
            <a:r>
              <a:rPr lang="en-US" altLang="en-US" dirty="0">
                <a:solidFill>
                  <a:srgbClr val="CC0000"/>
                </a:solidFill>
              </a:rPr>
              <a:t>ejection</a:t>
            </a:r>
            <a:r>
              <a:rPr lang="en-US" altLang="en-US" dirty="0"/>
              <a:t>)</a:t>
            </a:r>
            <a:endParaRPr lang="en-US" altLang="en-US" sz="2000" dirty="0"/>
          </a:p>
        </p:txBody>
      </p:sp>
      <p:sp>
        <p:nvSpPr>
          <p:cNvPr id="5" name="Title 1">
            <a:extLst>
              <a:ext uri="{FF2B5EF4-FFF2-40B4-BE49-F238E27FC236}">
                <a16:creationId xmlns:a16="http://schemas.microsoft.com/office/drawing/2014/main" id="{9FDB4DD3-590F-09E5-7B55-6B0E042E32F0}"/>
              </a:ext>
            </a:extLst>
          </p:cNvPr>
          <p:cNvSpPr txBox="1">
            <a:spLocks noGrp="1"/>
          </p:cNvSpPr>
          <p:nvPr>
            <p:ph type="title"/>
          </p:nvPr>
        </p:nvSpPr>
        <p:spPr bwMode="auto">
          <a:xfrm>
            <a:off x="838200" y="365125"/>
            <a:ext cx="10515600" cy="647700"/>
          </a:xfrm>
          <a:prstGeom prst="rect">
            <a:avLst/>
          </a:prstGeom>
          <a:solidFill>
            <a:schemeClr val="accent3">
              <a:lumMod val="60000"/>
              <a:lumOff val="40000"/>
            </a:schemeClr>
          </a:solidFill>
          <a:ln w="9525">
            <a:noFill/>
            <a:miter lim="800000"/>
            <a:headEnd/>
            <a:tailEnd/>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ctr">
              <a:lnSpc>
                <a:spcPct val="100000"/>
              </a:lnSpc>
              <a:spcBef>
                <a:spcPts val="0"/>
              </a:spcBef>
              <a:defRPr/>
            </a:pPr>
            <a:r>
              <a:rPr lang="en-US" sz="4000" b="1" dirty="0">
                <a:solidFill>
                  <a:prstClr val="black"/>
                </a:solidFill>
                <a:latin typeface="Bookman Old Style" pitchFamily="18" charset="0"/>
                <a:ea typeface="+mn-ea"/>
                <a:cs typeface="+mn-cs"/>
              </a:rPr>
              <a:t>Sequence of critical steps</a:t>
            </a:r>
          </a:p>
        </p:txBody>
      </p:sp>
    </p:spTree>
    <p:extLst>
      <p:ext uri="{BB962C8B-B14F-4D97-AF65-F5344CB8AC3E}">
        <p14:creationId xmlns:p14="http://schemas.microsoft.com/office/powerpoint/2010/main" val="10403298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DC16D-BD7B-8BCF-8E41-FEE79BE59CE8}"/>
              </a:ext>
            </a:extLst>
          </p:cNvPr>
          <p:cNvSpPr>
            <a:spLocks noGrp="1"/>
          </p:cNvSpPr>
          <p:nvPr>
            <p:ph idx="1"/>
          </p:nvPr>
        </p:nvSpPr>
        <p:spPr/>
        <p:txBody>
          <a:bodyPr/>
          <a:lstStyle/>
          <a:p>
            <a:pPr marL="0" indent="0">
              <a:buNone/>
            </a:pPr>
            <a:r>
              <a:rPr lang="en-US" dirty="0"/>
              <a:t>   </a:t>
            </a:r>
            <a:r>
              <a:rPr lang="en-US" b="1" dirty="0"/>
              <a:t>Advantages:</a:t>
            </a:r>
            <a:r>
              <a:rPr lang="en-US" dirty="0"/>
              <a:t> </a:t>
            </a:r>
          </a:p>
          <a:p>
            <a:r>
              <a:rPr lang="en-US" dirty="0"/>
              <a:t>High quality parts with detailed shapes can be produced at a high production rate </a:t>
            </a:r>
          </a:p>
          <a:p>
            <a:r>
              <a:rPr lang="en-US" dirty="0"/>
              <a:t>Process can be highly automated and has relatively low labor costs</a:t>
            </a:r>
          </a:p>
          <a:p>
            <a:r>
              <a:rPr lang="en-US" dirty="0"/>
              <a:t>Good surface finishes can be produced on the molded part</a:t>
            </a:r>
          </a:p>
          <a:p>
            <a:pPr marL="0" indent="0">
              <a:buNone/>
            </a:pPr>
            <a:r>
              <a:rPr lang="en-US" dirty="0"/>
              <a:t>   </a:t>
            </a:r>
            <a:r>
              <a:rPr lang="en-US" b="1" dirty="0"/>
              <a:t>Disadvantages</a:t>
            </a:r>
            <a:r>
              <a:rPr lang="en-US" dirty="0"/>
              <a:t>: </a:t>
            </a:r>
          </a:p>
          <a:p>
            <a:r>
              <a:rPr lang="en-US" dirty="0"/>
              <a:t>Cost of the machine is high so large volume of parts must be made to pay for the machine</a:t>
            </a:r>
          </a:p>
          <a:p>
            <a:pPr marL="0" indent="0">
              <a:buNone/>
            </a:pPr>
            <a:endParaRPr lang="en-US" dirty="0"/>
          </a:p>
        </p:txBody>
      </p:sp>
      <p:sp>
        <p:nvSpPr>
          <p:cNvPr id="4" name="Title 1">
            <a:extLst>
              <a:ext uri="{FF2B5EF4-FFF2-40B4-BE49-F238E27FC236}">
                <a16:creationId xmlns:a16="http://schemas.microsoft.com/office/drawing/2014/main" id="{0DE5F69E-D8C4-2675-EE89-11445BDB3716}"/>
              </a:ext>
            </a:extLst>
          </p:cNvPr>
          <p:cNvSpPr txBox="1">
            <a:spLocks noGrp="1"/>
          </p:cNvSpPr>
          <p:nvPr>
            <p:ph type="title"/>
          </p:nvPr>
        </p:nvSpPr>
        <p:spPr bwMode="auto">
          <a:xfrm>
            <a:off x="838200" y="365126"/>
            <a:ext cx="10515600" cy="1006474"/>
          </a:xfrm>
          <a:prstGeom prst="rect">
            <a:avLst/>
          </a:prstGeom>
          <a:solidFill>
            <a:schemeClr val="accent3">
              <a:lumMod val="60000"/>
              <a:lumOff val="40000"/>
            </a:schemeClr>
          </a:solidFill>
          <a:ln w="9525">
            <a:noFill/>
            <a:miter lim="800000"/>
            <a:headEnd/>
            <a:tailEnd/>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ctr">
              <a:lnSpc>
                <a:spcPct val="100000"/>
              </a:lnSpc>
              <a:spcBef>
                <a:spcPts val="0"/>
              </a:spcBef>
              <a:defRPr/>
            </a:pPr>
            <a:r>
              <a:rPr lang="en-US" sz="4000" b="1" dirty="0">
                <a:solidFill>
                  <a:prstClr val="black"/>
                </a:solidFill>
                <a:latin typeface="Bookman Old Style" pitchFamily="18" charset="0"/>
                <a:ea typeface="+mn-ea"/>
                <a:cs typeface="+mn-cs"/>
              </a:rPr>
              <a:t>Advantages and Disadvantages of Injection molding</a:t>
            </a:r>
          </a:p>
        </p:txBody>
      </p:sp>
    </p:spTree>
    <p:extLst>
      <p:ext uri="{BB962C8B-B14F-4D97-AF65-F5344CB8AC3E}">
        <p14:creationId xmlns:p14="http://schemas.microsoft.com/office/powerpoint/2010/main" val="2772674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872980-3E8B-BE4A-DEAB-2B81EA9D2D5D}"/>
              </a:ext>
            </a:extLst>
          </p:cNvPr>
          <p:cNvSpPr>
            <a:spLocks/>
          </p:cNvSpPr>
          <p:nvPr/>
        </p:nvSpPr>
        <p:spPr bwMode="auto">
          <a:xfrm>
            <a:off x="1523999" y="0"/>
            <a:ext cx="9394371" cy="629920"/>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Modulus, Tensile &amp; Yield strength</a:t>
            </a:r>
            <a:endPar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endParaRPr>
          </a:p>
        </p:txBody>
      </p:sp>
      <p:pic>
        <p:nvPicPr>
          <p:cNvPr id="7" name="Picture 6">
            <a:extLst>
              <a:ext uri="{FF2B5EF4-FFF2-40B4-BE49-F238E27FC236}">
                <a16:creationId xmlns:a16="http://schemas.microsoft.com/office/drawing/2014/main" id="{A9304B9E-358F-C930-507A-56C4080D4F3E}"/>
              </a:ext>
            </a:extLst>
          </p:cNvPr>
          <p:cNvPicPr>
            <a:picLocks noChangeAspect="1"/>
          </p:cNvPicPr>
          <p:nvPr/>
        </p:nvPicPr>
        <p:blipFill>
          <a:blip r:embed="rId2"/>
          <a:stretch>
            <a:fillRect/>
          </a:stretch>
        </p:blipFill>
        <p:spPr>
          <a:xfrm>
            <a:off x="1295400" y="968103"/>
            <a:ext cx="9622970" cy="4702628"/>
          </a:xfrm>
          <a:prstGeom prst="rect">
            <a:avLst/>
          </a:prstGeom>
        </p:spPr>
      </p:pic>
      <p:sp>
        <p:nvSpPr>
          <p:cNvPr id="8" name="TextBox 7">
            <a:extLst>
              <a:ext uri="{FF2B5EF4-FFF2-40B4-BE49-F238E27FC236}">
                <a16:creationId xmlns:a16="http://schemas.microsoft.com/office/drawing/2014/main" id="{3B420B53-3AFA-4492-4EDC-6CE81B22A1A1}"/>
              </a:ext>
            </a:extLst>
          </p:cNvPr>
          <p:cNvSpPr txBox="1"/>
          <p:nvPr/>
        </p:nvSpPr>
        <p:spPr>
          <a:xfrm>
            <a:off x="1600200" y="5780314"/>
            <a:ext cx="4909457" cy="923330"/>
          </a:xfrm>
          <a:prstGeom prst="rect">
            <a:avLst/>
          </a:prstGeom>
          <a:noFill/>
        </p:spPr>
        <p:txBody>
          <a:bodyPr wrap="square" rtlCol="0">
            <a:spAutoFit/>
          </a:bodyPr>
          <a:lstStyle/>
          <a:p>
            <a:r>
              <a:rPr lang="en-US" dirty="0"/>
              <a:t>The stress–strain behavior for brittle (curve A), plastic (curve B), and highly elastic (elastomeric) (curve C) polymers</a:t>
            </a:r>
          </a:p>
        </p:txBody>
      </p:sp>
      <p:sp>
        <p:nvSpPr>
          <p:cNvPr id="9" name="TextBox 8">
            <a:extLst>
              <a:ext uri="{FF2B5EF4-FFF2-40B4-BE49-F238E27FC236}">
                <a16:creationId xmlns:a16="http://schemas.microsoft.com/office/drawing/2014/main" id="{B0C2725B-96E6-7118-B743-F8AEE5E5DFCA}"/>
              </a:ext>
            </a:extLst>
          </p:cNvPr>
          <p:cNvSpPr txBox="1"/>
          <p:nvPr/>
        </p:nvSpPr>
        <p:spPr>
          <a:xfrm>
            <a:off x="6955971" y="5780314"/>
            <a:ext cx="4256314" cy="923330"/>
          </a:xfrm>
          <a:prstGeom prst="rect">
            <a:avLst/>
          </a:prstGeom>
          <a:noFill/>
        </p:spPr>
        <p:txBody>
          <a:bodyPr wrap="square" rtlCol="0">
            <a:spAutoFit/>
          </a:bodyPr>
          <a:lstStyle/>
          <a:p>
            <a:r>
              <a:rPr lang="en-US" dirty="0"/>
              <a:t>Schematic stress–strain curve for a plastic polymer showing how yield and tensile strengths are determined</a:t>
            </a:r>
          </a:p>
        </p:txBody>
      </p:sp>
    </p:spTree>
    <p:extLst>
      <p:ext uri="{BB962C8B-B14F-4D97-AF65-F5344CB8AC3E}">
        <p14:creationId xmlns:p14="http://schemas.microsoft.com/office/powerpoint/2010/main" val="25692951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658C03-7835-615D-228A-2EA3566F8FCA}"/>
              </a:ext>
            </a:extLst>
          </p:cNvPr>
          <p:cNvSpPr>
            <a:spLocks/>
          </p:cNvSpPr>
          <p:nvPr/>
        </p:nvSpPr>
        <p:spPr bwMode="auto">
          <a:xfrm>
            <a:off x="1611086"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Thermoplastic (extrusion)</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pic>
        <p:nvPicPr>
          <p:cNvPr id="6" name="Picture 5">
            <a:extLst>
              <a:ext uri="{FF2B5EF4-FFF2-40B4-BE49-F238E27FC236}">
                <a16:creationId xmlns:a16="http://schemas.microsoft.com/office/drawing/2014/main" id="{4D94CCFD-4C52-61DB-86CE-77D03FF31148}"/>
              </a:ext>
            </a:extLst>
          </p:cNvPr>
          <p:cNvPicPr>
            <a:picLocks noChangeAspect="1"/>
          </p:cNvPicPr>
          <p:nvPr/>
        </p:nvPicPr>
        <p:blipFill>
          <a:blip r:embed="rId2"/>
          <a:stretch>
            <a:fillRect/>
          </a:stretch>
        </p:blipFill>
        <p:spPr>
          <a:xfrm>
            <a:off x="1251857" y="1741714"/>
            <a:ext cx="9416143" cy="3592286"/>
          </a:xfrm>
          <a:prstGeom prst="rect">
            <a:avLst/>
          </a:prstGeom>
        </p:spPr>
      </p:pic>
      <p:sp>
        <p:nvSpPr>
          <p:cNvPr id="87" name="TextBox 86">
            <a:extLst>
              <a:ext uri="{FF2B5EF4-FFF2-40B4-BE49-F238E27FC236}">
                <a16:creationId xmlns:a16="http://schemas.microsoft.com/office/drawing/2014/main" id="{C58AC7B9-7D2F-F012-44F7-91DFBA1575EC}"/>
              </a:ext>
            </a:extLst>
          </p:cNvPr>
          <p:cNvSpPr txBox="1"/>
          <p:nvPr/>
        </p:nvSpPr>
        <p:spPr>
          <a:xfrm>
            <a:off x="1883229" y="5257800"/>
            <a:ext cx="6106885" cy="646331"/>
          </a:xfrm>
          <a:prstGeom prst="rect">
            <a:avLst/>
          </a:prstGeom>
          <a:noFill/>
        </p:spPr>
        <p:txBody>
          <a:bodyPr wrap="square" rtlCol="0">
            <a:spAutoFit/>
          </a:bodyPr>
          <a:lstStyle/>
          <a:p>
            <a:r>
              <a:rPr lang="en-US" sz="1800" dirty="0">
                <a:effectLst>
                  <a:outerShdw blurRad="38100" dist="38100" dir="2700000" algn="tl">
                    <a:srgbClr val="000000"/>
                  </a:outerShdw>
                </a:effectLst>
                <a:latin typeface="Arial" charset="0"/>
              </a:rPr>
              <a:t>Extrusion</a:t>
            </a:r>
            <a:r>
              <a:rPr lang="en-US" sz="1800" u="sng" dirty="0">
                <a:effectLst>
                  <a:outerShdw blurRad="38100" dist="38100" dir="2700000" algn="tl">
                    <a:srgbClr val="000000"/>
                  </a:outerShdw>
                </a:effectLst>
                <a:latin typeface="Arial" charset="0"/>
              </a:rPr>
              <a:t>: molten</a:t>
            </a:r>
            <a:r>
              <a:rPr lang="en-US" sz="1800" dirty="0">
                <a:effectLst>
                  <a:outerShdw blurRad="38100" dist="38100" dir="2700000" algn="tl">
                    <a:srgbClr val="000000"/>
                  </a:outerShdw>
                </a:effectLst>
                <a:latin typeface="Arial" charset="0"/>
              </a:rPr>
              <a:t> plastic pushed through a </a:t>
            </a:r>
            <a:r>
              <a:rPr lang="en-US" sz="1800" u="sng" dirty="0">
                <a:effectLst>
                  <a:outerShdw blurRad="38100" dist="38100" dir="2700000" algn="tl">
                    <a:srgbClr val="000000"/>
                  </a:outerShdw>
                </a:effectLst>
                <a:latin typeface="Arial" charset="0"/>
              </a:rPr>
              <a:t>die</a:t>
            </a:r>
            <a:r>
              <a:rPr lang="en-US" sz="1800" dirty="0">
                <a:effectLst>
                  <a:outerShdw blurRad="38100" dist="38100" dir="2700000" algn="tl">
                    <a:srgbClr val="000000"/>
                  </a:outerShdw>
                </a:effectLst>
                <a:latin typeface="Arial" charset="0"/>
              </a:rPr>
              <a:t> to </a:t>
            </a:r>
            <a:r>
              <a:rPr lang="en-US" sz="1800" dirty="0">
                <a:latin typeface="Arial" charset="0"/>
              </a:rPr>
              <a:t>continuously</a:t>
            </a:r>
            <a:r>
              <a:rPr lang="en-US" sz="1800" dirty="0">
                <a:effectLst>
                  <a:outerShdw blurRad="38100" dist="38100" dir="2700000" algn="tl">
                    <a:srgbClr val="000000"/>
                  </a:outerShdw>
                </a:effectLst>
                <a:latin typeface="Arial" charset="0"/>
              </a:rPr>
              <a:t> form a product of </a:t>
            </a:r>
            <a:r>
              <a:rPr lang="en-US" sz="1800" u="sng" dirty="0">
                <a:effectLst>
                  <a:outerShdw blurRad="38100" dist="38100" dir="2700000" algn="tl">
                    <a:srgbClr val="000000"/>
                  </a:outerShdw>
                </a:effectLst>
                <a:latin typeface="Arial" charset="0"/>
              </a:rPr>
              <a:t>uniform cross-section</a:t>
            </a:r>
            <a:r>
              <a:rPr lang="en-US" sz="1800" dirty="0">
                <a:effectLst>
                  <a:outerShdw blurRad="38100" dist="38100" dir="2700000" algn="tl">
                    <a:srgbClr val="000000"/>
                  </a:outerShdw>
                </a:effectLst>
                <a:latin typeface="Arial" charset="0"/>
              </a:rPr>
              <a:t>.</a:t>
            </a:r>
            <a:endParaRPr lang="en-US" dirty="0"/>
          </a:p>
        </p:txBody>
      </p:sp>
    </p:spTree>
    <p:extLst>
      <p:ext uri="{BB962C8B-B14F-4D97-AF65-F5344CB8AC3E}">
        <p14:creationId xmlns:p14="http://schemas.microsoft.com/office/powerpoint/2010/main" val="259292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9EE422-7F07-A87E-21FB-192AB98DC483}"/>
              </a:ext>
            </a:extLst>
          </p:cNvPr>
          <p:cNvSpPr>
            <a:spLocks noGrp="1"/>
          </p:cNvSpPr>
          <p:nvPr>
            <p:ph idx="1"/>
          </p:nvPr>
        </p:nvSpPr>
        <p:spPr>
          <a:xfrm>
            <a:off x="838200" y="1132114"/>
            <a:ext cx="10515600" cy="5355772"/>
          </a:xfrm>
        </p:spPr>
        <p:txBody>
          <a:bodyPr>
            <a:normAutofit fontScale="92500" lnSpcReduction="10000"/>
          </a:bodyPr>
          <a:lstStyle/>
          <a:p>
            <a:r>
              <a:rPr lang="en-US" dirty="0"/>
              <a:t>Widely used technique for processing thermoplastics</a:t>
            </a:r>
          </a:p>
          <a:p>
            <a:r>
              <a:rPr lang="en-US" dirty="0"/>
              <a:t>Useful in forming certain simple shapes like pipe, rod, sheet, film and other products continuously</a:t>
            </a:r>
          </a:p>
          <a:p>
            <a:r>
              <a:rPr lang="en-US" dirty="0"/>
              <a:t>Also used for making compounded materials (mixed with additives) for production of raw shapes such as pellets – using twin screw (image on next slide)</a:t>
            </a:r>
          </a:p>
          <a:p>
            <a:r>
              <a:rPr lang="en-US" dirty="0"/>
              <a:t>In extrusion, the thermoplastic resin is fed into a heated cylinder and a rotating screw (single screw for products) forces the melted plastic through an opening in an accurately machined die to form continuous shapes </a:t>
            </a:r>
          </a:p>
          <a:p>
            <a:r>
              <a:rPr lang="en-US" dirty="0"/>
              <a:t>Extruded part must be cooled below </a:t>
            </a:r>
            <a:r>
              <a:rPr lang="en-US" dirty="0" err="1"/>
              <a:t>T</a:t>
            </a:r>
            <a:r>
              <a:rPr lang="en-US" baseline="-25000" dirty="0" err="1"/>
              <a:t>g</a:t>
            </a:r>
            <a:r>
              <a:rPr lang="en-US" dirty="0"/>
              <a:t> to ensure dimensional stability</a:t>
            </a:r>
          </a:p>
          <a:p>
            <a:r>
              <a:rPr lang="en-US" dirty="0"/>
              <a:t>Cooling is usually done with an air-blast or water-cooling system</a:t>
            </a:r>
          </a:p>
          <a:p>
            <a:r>
              <a:rPr lang="en-US" dirty="0"/>
              <a:t>Extrusion also can be used to coat wires and cables with either thermoplastics or elastomers</a:t>
            </a:r>
          </a:p>
        </p:txBody>
      </p:sp>
      <p:sp>
        <p:nvSpPr>
          <p:cNvPr id="4" name="Title 1">
            <a:extLst>
              <a:ext uri="{FF2B5EF4-FFF2-40B4-BE49-F238E27FC236}">
                <a16:creationId xmlns:a16="http://schemas.microsoft.com/office/drawing/2014/main" id="{46AA28AA-4FD8-21B3-43EE-01CADD2A67FD}"/>
              </a:ext>
            </a:extLst>
          </p:cNvPr>
          <p:cNvSpPr>
            <a:spLocks noGrp="1"/>
          </p:cNvSpPr>
          <p:nvPr>
            <p:ph type="title"/>
          </p:nvPr>
        </p:nvSpPr>
        <p:spPr bwMode="auto">
          <a:xfrm>
            <a:off x="914400" y="22905"/>
            <a:ext cx="10515600" cy="658132"/>
          </a:xfrm>
          <a:prstGeom prst="rect">
            <a:avLst/>
          </a:prstGeom>
          <a:solidFill>
            <a:schemeClr val="accent3">
              <a:lumMod val="60000"/>
              <a:lumOff val="40000"/>
            </a:schemeClr>
          </a:solidFill>
          <a:ln w="9525">
            <a:noFill/>
            <a:miter lim="800000"/>
            <a:headEnd/>
            <a:tailEnd/>
          </a:ln>
        </p:spPr>
        <p:txBody>
          <a:bodyPr anchor="ctr">
            <a:normAutofit fontScale="90000"/>
          </a:bodyP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Extrusion molding </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spTree>
    <p:extLst>
      <p:ext uri="{BB962C8B-B14F-4D97-AF65-F5344CB8AC3E}">
        <p14:creationId xmlns:p14="http://schemas.microsoft.com/office/powerpoint/2010/main" val="221272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CA61AB2-E3C2-E3F9-5D03-E32ECFEB9082}"/>
              </a:ext>
            </a:extLst>
          </p:cNvPr>
          <p:cNvGrpSpPr>
            <a:grpSpLocks noChangeAspect="1"/>
          </p:cNvGrpSpPr>
          <p:nvPr/>
        </p:nvGrpSpPr>
        <p:grpSpPr bwMode="auto">
          <a:xfrm>
            <a:off x="8392549" y="5276272"/>
            <a:ext cx="3657937" cy="1370011"/>
            <a:chOff x="228600" y="1543050"/>
            <a:chExt cx="8350250" cy="2657475"/>
          </a:xfrm>
        </p:grpSpPr>
        <p:sp>
          <p:nvSpPr>
            <p:cNvPr id="5" name="Rectangle 4">
              <a:extLst>
                <a:ext uri="{FF2B5EF4-FFF2-40B4-BE49-F238E27FC236}">
                  <a16:creationId xmlns:a16="http://schemas.microsoft.com/office/drawing/2014/main" id="{38CFD50A-0FB4-4C5A-06FE-E5093358ABFE}"/>
                </a:ext>
              </a:extLst>
            </p:cNvPr>
            <p:cNvSpPr>
              <a:spLocks noChangeArrowheads="1"/>
            </p:cNvSpPr>
            <p:nvPr/>
          </p:nvSpPr>
          <p:spPr bwMode="auto">
            <a:xfrm>
              <a:off x="244475" y="2886075"/>
              <a:ext cx="8318500" cy="1009650"/>
            </a:xfrm>
            <a:prstGeom prst="rect">
              <a:avLst/>
            </a:prstGeom>
            <a:gradFill rotWithShape="0">
              <a:gsLst>
                <a:gs pos="0">
                  <a:srgbClr val="1B2944"/>
                </a:gs>
                <a:gs pos="50000">
                  <a:srgbClr val="6699FF"/>
                </a:gs>
                <a:gs pos="100000">
                  <a:srgbClr val="1B294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000">
                <a:latin typeface="Times New Roman" panose="02020603050405020304" pitchFamily="18" charset="0"/>
              </a:endParaRPr>
            </a:p>
          </p:txBody>
        </p:sp>
        <p:sp>
          <p:nvSpPr>
            <p:cNvPr id="6" name="Rectangle 5">
              <a:extLst>
                <a:ext uri="{FF2B5EF4-FFF2-40B4-BE49-F238E27FC236}">
                  <a16:creationId xmlns:a16="http://schemas.microsoft.com/office/drawing/2014/main" id="{F70B477D-DA62-F645-268D-127126EF7994}"/>
                </a:ext>
              </a:extLst>
            </p:cNvPr>
            <p:cNvSpPr>
              <a:spLocks noChangeArrowheads="1"/>
            </p:cNvSpPr>
            <p:nvPr/>
          </p:nvSpPr>
          <p:spPr bwMode="auto">
            <a:xfrm>
              <a:off x="244475" y="1876425"/>
              <a:ext cx="8318500" cy="1028700"/>
            </a:xfrm>
            <a:prstGeom prst="rect">
              <a:avLst/>
            </a:prstGeom>
            <a:gradFill rotWithShape="0">
              <a:gsLst>
                <a:gs pos="0">
                  <a:srgbClr val="1B2944"/>
                </a:gs>
                <a:gs pos="50000">
                  <a:srgbClr val="6699FF"/>
                </a:gs>
                <a:gs pos="100000">
                  <a:srgbClr val="1B294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000">
                <a:latin typeface="Times New Roman" panose="02020603050405020304" pitchFamily="18" charset="0"/>
              </a:endParaRPr>
            </a:p>
          </p:txBody>
        </p:sp>
        <p:sp>
          <p:nvSpPr>
            <p:cNvPr id="7" name="Rectangle 6" descr="Wide downward diagonal">
              <a:extLst>
                <a:ext uri="{FF2B5EF4-FFF2-40B4-BE49-F238E27FC236}">
                  <a16:creationId xmlns:a16="http://schemas.microsoft.com/office/drawing/2014/main" id="{4F1D2B01-C6A1-A461-F3BB-4AB5112BE3A0}"/>
                </a:ext>
              </a:extLst>
            </p:cNvPr>
            <p:cNvSpPr>
              <a:spLocks noChangeArrowheads="1"/>
            </p:cNvSpPr>
            <p:nvPr/>
          </p:nvSpPr>
          <p:spPr bwMode="auto">
            <a:xfrm>
              <a:off x="228600" y="1543050"/>
              <a:ext cx="8331200" cy="304800"/>
            </a:xfrm>
            <a:prstGeom prst="rect">
              <a:avLst/>
            </a:prstGeom>
            <a:blipFill dpi="0" rotWithShape="0">
              <a:blip r:embed="rId3"/>
              <a:srcRect/>
              <a:tile tx="0" ty="0" sx="100000" sy="100000" flip="none" algn="tl"/>
            </a:blipFill>
            <a:ln w="9525">
              <a:solidFill>
                <a:schemeClr val="bg2"/>
              </a:solidFill>
              <a:miter lim="800000"/>
              <a:headEnd/>
              <a:tailEnd/>
            </a:ln>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000">
                <a:latin typeface="Times New Roman" panose="02020603050405020304" pitchFamily="18" charset="0"/>
              </a:endParaRPr>
            </a:p>
          </p:txBody>
        </p:sp>
        <p:sp>
          <p:nvSpPr>
            <p:cNvPr id="8" name="Rectangle 7" descr="Wide downward diagonal">
              <a:extLst>
                <a:ext uri="{FF2B5EF4-FFF2-40B4-BE49-F238E27FC236}">
                  <a16:creationId xmlns:a16="http://schemas.microsoft.com/office/drawing/2014/main" id="{9B822514-CD0A-9904-F763-E02C55CD75FE}"/>
                </a:ext>
              </a:extLst>
            </p:cNvPr>
            <p:cNvSpPr>
              <a:spLocks noChangeArrowheads="1"/>
            </p:cNvSpPr>
            <p:nvPr/>
          </p:nvSpPr>
          <p:spPr bwMode="auto">
            <a:xfrm>
              <a:off x="247650" y="3895725"/>
              <a:ext cx="8331200" cy="304800"/>
            </a:xfrm>
            <a:prstGeom prst="rect">
              <a:avLst/>
            </a:prstGeom>
            <a:blipFill dpi="0" rotWithShape="0">
              <a:blip r:embed="rId3"/>
              <a:srcRect/>
              <a:tile tx="0" ty="0" sx="100000" sy="100000" flip="none" algn="tl"/>
            </a:blipFill>
            <a:ln w="9525">
              <a:solidFill>
                <a:schemeClr val="bg2"/>
              </a:solidFill>
              <a:miter lim="800000"/>
              <a:headEnd/>
              <a:tailEnd/>
            </a:ln>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000">
                <a:latin typeface="Times New Roman" panose="02020603050405020304" pitchFamily="18" charset="0"/>
              </a:endParaRPr>
            </a:p>
          </p:txBody>
        </p:sp>
        <p:sp>
          <p:nvSpPr>
            <p:cNvPr id="9" name="Freeform 67">
              <a:extLst>
                <a:ext uri="{FF2B5EF4-FFF2-40B4-BE49-F238E27FC236}">
                  <a16:creationId xmlns:a16="http://schemas.microsoft.com/office/drawing/2014/main" id="{7BD858EA-9224-42E8-83AA-B3405F26FA3C}"/>
                </a:ext>
              </a:extLst>
            </p:cNvPr>
            <p:cNvSpPr>
              <a:spLocks/>
            </p:cNvSpPr>
            <p:nvPr/>
          </p:nvSpPr>
          <p:spPr bwMode="auto">
            <a:xfrm>
              <a:off x="714081" y="2051141"/>
              <a:ext cx="7614199" cy="735965"/>
            </a:xfrm>
            <a:custGeom>
              <a:avLst/>
              <a:gdLst/>
              <a:ahLst/>
              <a:cxnLst>
                <a:cxn ang="0">
                  <a:pos x="4797" y="241"/>
                </a:cxn>
                <a:cxn ang="0">
                  <a:pos x="4671" y="457"/>
                </a:cxn>
                <a:cxn ang="0">
                  <a:pos x="0" y="464"/>
                </a:cxn>
                <a:cxn ang="0">
                  <a:pos x="6" y="2"/>
                </a:cxn>
                <a:cxn ang="0">
                  <a:pos x="4671" y="0"/>
                </a:cxn>
                <a:cxn ang="0">
                  <a:pos x="4797" y="241"/>
                </a:cxn>
              </a:cxnLst>
              <a:rect l="0" t="0" r="r" b="b"/>
              <a:pathLst>
                <a:path w="4797" h="464">
                  <a:moveTo>
                    <a:pt x="4797" y="241"/>
                  </a:moveTo>
                  <a:lnTo>
                    <a:pt x="4671" y="457"/>
                  </a:lnTo>
                  <a:lnTo>
                    <a:pt x="0" y="464"/>
                  </a:lnTo>
                  <a:lnTo>
                    <a:pt x="6" y="2"/>
                  </a:lnTo>
                  <a:lnTo>
                    <a:pt x="4671" y="0"/>
                  </a:lnTo>
                  <a:lnTo>
                    <a:pt x="4797" y="241"/>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10" name="Freeform 69">
              <a:extLst>
                <a:ext uri="{FF2B5EF4-FFF2-40B4-BE49-F238E27FC236}">
                  <a16:creationId xmlns:a16="http://schemas.microsoft.com/office/drawing/2014/main" id="{A9255093-4706-4D15-BCD0-1222B3A7BFCE}"/>
                </a:ext>
              </a:extLst>
            </p:cNvPr>
            <p:cNvSpPr>
              <a:spLocks/>
            </p:cNvSpPr>
            <p:nvPr/>
          </p:nvSpPr>
          <p:spPr bwMode="auto">
            <a:xfrm flipV="1">
              <a:off x="5894618" y="2254378"/>
              <a:ext cx="410308" cy="655902"/>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11" name="Freeform 70">
              <a:extLst>
                <a:ext uri="{FF2B5EF4-FFF2-40B4-BE49-F238E27FC236}">
                  <a16:creationId xmlns:a16="http://schemas.microsoft.com/office/drawing/2014/main" id="{A2B65079-4E03-450F-A50E-548749B4CD35}"/>
                </a:ext>
              </a:extLst>
            </p:cNvPr>
            <p:cNvSpPr>
              <a:spLocks/>
            </p:cNvSpPr>
            <p:nvPr/>
          </p:nvSpPr>
          <p:spPr bwMode="auto">
            <a:xfrm flipV="1">
              <a:off x="6326852" y="1931048"/>
              <a:ext cx="429100" cy="637424"/>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12" name="Freeform 71">
              <a:extLst>
                <a:ext uri="{FF2B5EF4-FFF2-40B4-BE49-F238E27FC236}">
                  <a16:creationId xmlns:a16="http://schemas.microsoft.com/office/drawing/2014/main" id="{42B8BF4E-2A74-41ED-95F3-21DECCD0C708}"/>
                </a:ext>
              </a:extLst>
            </p:cNvPr>
            <p:cNvSpPr>
              <a:spLocks/>
            </p:cNvSpPr>
            <p:nvPr/>
          </p:nvSpPr>
          <p:spPr bwMode="auto">
            <a:xfrm flipV="1">
              <a:off x="5891485" y="1931048"/>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13" name="Freeform 72">
              <a:extLst>
                <a:ext uri="{FF2B5EF4-FFF2-40B4-BE49-F238E27FC236}">
                  <a16:creationId xmlns:a16="http://schemas.microsoft.com/office/drawing/2014/main" id="{0A8FD376-D4AE-4E45-B478-88357FB7BC85}"/>
                </a:ext>
              </a:extLst>
            </p:cNvPr>
            <p:cNvSpPr>
              <a:spLocks/>
            </p:cNvSpPr>
            <p:nvPr/>
          </p:nvSpPr>
          <p:spPr bwMode="auto">
            <a:xfrm flipV="1">
              <a:off x="7103619" y="2254378"/>
              <a:ext cx="410308" cy="655902"/>
            </a:xfrm>
            <a:custGeom>
              <a:avLst/>
              <a:gdLst/>
              <a:ahLst/>
              <a:cxnLst>
                <a:cxn ang="0">
                  <a:pos x="0" y="90"/>
                </a:cxn>
                <a:cxn ang="0">
                  <a:pos x="51" y="129"/>
                </a:cxn>
                <a:cxn ang="0">
                  <a:pos x="96" y="183"/>
                </a:cxn>
                <a:cxn ang="0">
                  <a:pos x="242" y="384"/>
                </a:cxn>
                <a:cxn ang="0">
                  <a:pos x="2" y="0"/>
                </a:cxn>
                <a:cxn ang="0">
                  <a:pos x="0" y="90"/>
                </a:cxn>
              </a:cxnLst>
              <a:rect l="0" t="0" r="r" b="b"/>
              <a:pathLst>
                <a:path w="258" h="414">
                  <a:moveTo>
                    <a:pt x="0" y="90"/>
                  </a:moveTo>
                  <a:lnTo>
                    <a:pt x="51" y="129"/>
                  </a:lnTo>
                  <a:cubicBezTo>
                    <a:pt x="67" y="144"/>
                    <a:pt x="64" y="140"/>
                    <a:pt x="96" y="183"/>
                  </a:cubicBezTo>
                  <a:cubicBezTo>
                    <a:pt x="128" y="226"/>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14" name="Freeform 73">
              <a:extLst>
                <a:ext uri="{FF2B5EF4-FFF2-40B4-BE49-F238E27FC236}">
                  <a16:creationId xmlns:a16="http://schemas.microsoft.com/office/drawing/2014/main" id="{CEA301E3-A582-48B1-A88F-EDC1FD9DB144}"/>
                </a:ext>
              </a:extLst>
            </p:cNvPr>
            <p:cNvSpPr>
              <a:spLocks/>
            </p:cNvSpPr>
            <p:nvPr/>
          </p:nvSpPr>
          <p:spPr bwMode="auto">
            <a:xfrm flipV="1">
              <a:off x="7535853" y="1918730"/>
              <a:ext cx="419705" cy="652821"/>
            </a:xfrm>
            <a:custGeom>
              <a:avLst/>
              <a:gdLst/>
              <a:ahLst/>
              <a:cxnLst>
                <a:cxn ang="0">
                  <a:pos x="264" y="341"/>
                </a:cxn>
                <a:cxn ang="0">
                  <a:pos x="231" y="317"/>
                </a:cxn>
                <a:cxn ang="0">
                  <a:pos x="171" y="245"/>
                </a:cxn>
                <a:cxn ang="0">
                  <a:pos x="14" y="28"/>
                </a:cxn>
                <a:cxn ang="0">
                  <a:pos x="254" y="412"/>
                </a:cxn>
                <a:cxn ang="0">
                  <a:pos x="264" y="341"/>
                </a:cxn>
              </a:cxnLst>
              <a:rect l="0" t="0" r="r" b="b"/>
              <a:pathLst>
                <a:path w="264" h="412">
                  <a:moveTo>
                    <a:pt x="264" y="341"/>
                  </a:moveTo>
                  <a:lnTo>
                    <a:pt x="231" y="317"/>
                  </a:lnTo>
                  <a:cubicBezTo>
                    <a:pt x="216" y="301"/>
                    <a:pt x="207" y="293"/>
                    <a:pt x="171" y="245"/>
                  </a:cubicBezTo>
                  <a:cubicBezTo>
                    <a:pt x="135" y="197"/>
                    <a:pt x="0" y="0"/>
                    <a:pt x="14" y="28"/>
                  </a:cubicBezTo>
                  <a:lnTo>
                    <a:pt x="254" y="412"/>
                  </a:lnTo>
                  <a:lnTo>
                    <a:pt x="264" y="341"/>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15" name="Freeform 74">
              <a:extLst>
                <a:ext uri="{FF2B5EF4-FFF2-40B4-BE49-F238E27FC236}">
                  <a16:creationId xmlns:a16="http://schemas.microsoft.com/office/drawing/2014/main" id="{1D6CFF01-6973-4D7B-9DCA-18C2B04A991E}"/>
                </a:ext>
              </a:extLst>
            </p:cNvPr>
            <p:cNvSpPr>
              <a:spLocks/>
            </p:cNvSpPr>
            <p:nvPr/>
          </p:nvSpPr>
          <p:spPr bwMode="auto">
            <a:xfrm flipV="1">
              <a:off x="7100486" y="1931048"/>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16" name="Freeform 76">
              <a:extLst>
                <a:ext uri="{FF2B5EF4-FFF2-40B4-BE49-F238E27FC236}">
                  <a16:creationId xmlns:a16="http://schemas.microsoft.com/office/drawing/2014/main" id="{62789DF9-4913-419C-B20A-4856E6C7FB2C}"/>
                </a:ext>
              </a:extLst>
            </p:cNvPr>
            <p:cNvSpPr>
              <a:spLocks/>
            </p:cNvSpPr>
            <p:nvPr/>
          </p:nvSpPr>
          <p:spPr bwMode="auto">
            <a:xfrm flipV="1">
              <a:off x="1697568" y="2254378"/>
              <a:ext cx="410308" cy="655902"/>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17" name="Freeform 77">
              <a:extLst>
                <a:ext uri="{FF2B5EF4-FFF2-40B4-BE49-F238E27FC236}">
                  <a16:creationId xmlns:a16="http://schemas.microsoft.com/office/drawing/2014/main" id="{954F77EE-D2C1-4FC9-B95B-0943ACDB187C}"/>
                </a:ext>
              </a:extLst>
            </p:cNvPr>
            <p:cNvSpPr>
              <a:spLocks/>
            </p:cNvSpPr>
            <p:nvPr/>
          </p:nvSpPr>
          <p:spPr bwMode="auto">
            <a:xfrm flipV="1">
              <a:off x="2129802" y="1931048"/>
              <a:ext cx="429100" cy="637424"/>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18" name="Freeform 78">
              <a:extLst>
                <a:ext uri="{FF2B5EF4-FFF2-40B4-BE49-F238E27FC236}">
                  <a16:creationId xmlns:a16="http://schemas.microsoft.com/office/drawing/2014/main" id="{E0C726FD-94DA-459F-A80D-0EFE342E57DA}"/>
                </a:ext>
              </a:extLst>
            </p:cNvPr>
            <p:cNvSpPr>
              <a:spLocks/>
            </p:cNvSpPr>
            <p:nvPr/>
          </p:nvSpPr>
          <p:spPr bwMode="auto">
            <a:xfrm flipV="1">
              <a:off x="1694435" y="1931048"/>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19" name="Freeform 79">
              <a:extLst>
                <a:ext uri="{FF2B5EF4-FFF2-40B4-BE49-F238E27FC236}">
                  <a16:creationId xmlns:a16="http://schemas.microsoft.com/office/drawing/2014/main" id="{40AFC621-B7DF-40E9-804C-FA0B95CC1463}"/>
                </a:ext>
              </a:extLst>
            </p:cNvPr>
            <p:cNvSpPr>
              <a:spLocks/>
            </p:cNvSpPr>
            <p:nvPr/>
          </p:nvSpPr>
          <p:spPr bwMode="auto">
            <a:xfrm flipV="1">
              <a:off x="2915965" y="2254378"/>
              <a:ext cx="407176" cy="655902"/>
            </a:xfrm>
            <a:custGeom>
              <a:avLst/>
              <a:gdLst/>
              <a:ahLst/>
              <a:cxnLst>
                <a:cxn ang="0">
                  <a:pos x="0" y="90"/>
                </a:cxn>
                <a:cxn ang="0">
                  <a:pos x="51" y="129"/>
                </a:cxn>
                <a:cxn ang="0">
                  <a:pos x="96" y="183"/>
                </a:cxn>
                <a:cxn ang="0">
                  <a:pos x="242" y="384"/>
                </a:cxn>
                <a:cxn ang="0">
                  <a:pos x="2" y="0"/>
                </a:cxn>
                <a:cxn ang="0">
                  <a:pos x="0" y="90"/>
                </a:cxn>
              </a:cxnLst>
              <a:rect l="0" t="0" r="r" b="b"/>
              <a:pathLst>
                <a:path w="258" h="414">
                  <a:moveTo>
                    <a:pt x="0" y="90"/>
                  </a:moveTo>
                  <a:lnTo>
                    <a:pt x="51" y="129"/>
                  </a:lnTo>
                  <a:cubicBezTo>
                    <a:pt x="67" y="144"/>
                    <a:pt x="64" y="140"/>
                    <a:pt x="96" y="183"/>
                  </a:cubicBezTo>
                  <a:cubicBezTo>
                    <a:pt x="128" y="226"/>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20" name="Freeform 80">
              <a:extLst>
                <a:ext uri="{FF2B5EF4-FFF2-40B4-BE49-F238E27FC236}">
                  <a16:creationId xmlns:a16="http://schemas.microsoft.com/office/drawing/2014/main" id="{60DF2399-9341-4AAE-92C2-DC536F687BC4}"/>
                </a:ext>
              </a:extLst>
            </p:cNvPr>
            <p:cNvSpPr>
              <a:spLocks/>
            </p:cNvSpPr>
            <p:nvPr/>
          </p:nvSpPr>
          <p:spPr bwMode="auto">
            <a:xfrm flipV="1">
              <a:off x="3338803" y="1918730"/>
              <a:ext cx="419705" cy="652821"/>
            </a:xfrm>
            <a:custGeom>
              <a:avLst/>
              <a:gdLst/>
              <a:ahLst/>
              <a:cxnLst>
                <a:cxn ang="0">
                  <a:pos x="264" y="341"/>
                </a:cxn>
                <a:cxn ang="0">
                  <a:pos x="231" y="317"/>
                </a:cxn>
                <a:cxn ang="0">
                  <a:pos x="171" y="245"/>
                </a:cxn>
                <a:cxn ang="0">
                  <a:pos x="14" y="28"/>
                </a:cxn>
                <a:cxn ang="0">
                  <a:pos x="254" y="412"/>
                </a:cxn>
                <a:cxn ang="0">
                  <a:pos x="264" y="341"/>
                </a:cxn>
              </a:cxnLst>
              <a:rect l="0" t="0" r="r" b="b"/>
              <a:pathLst>
                <a:path w="264" h="412">
                  <a:moveTo>
                    <a:pt x="264" y="341"/>
                  </a:moveTo>
                  <a:lnTo>
                    <a:pt x="231" y="317"/>
                  </a:lnTo>
                  <a:cubicBezTo>
                    <a:pt x="216" y="301"/>
                    <a:pt x="207" y="293"/>
                    <a:pt x="171" y="245"/>
                  </a:cubicBezTo>
                  <a:cubicBezTo>
                    <a:pt x="135" y="197"/>
                    <a:pt x="0" y="0"/>
                    <a:pt x="14" y="28"/>
                  </a:cubicBezTo>
                  <a:lnTo>
                    <a:pt x="254" y="412"/>
                  </a:lnTo>
                  <a:lnTo>
                    <a:pt x="264" y="341"/>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21" name="Freeform 81">
              <a:extLst>
                <a:ext uri="{FF2B5EF4-FFF2-40B4-BE49-F238E27FC236}">
                  <a16:creationId xmlns:a16="http://schemas.microsoft.com/office/drawing/2014/main" id="{7F686B5D-2C55-4BB6-9F50-DAC8D54FC134}"/>
                </a:ext>
              </a:extLst>
            </p:cNvPr>
            <p:cNvSpPr>
              <a:spLocks/>
            </p:cNvSpPr>
            <p:nvPr/>
          </p:nvSpPr>
          <p:spPr bwMode="auto">
            <a:xfrm flipV="1">
              <a:off x="2906569" y="1931048"/>
              <a:ext cx="836277"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22" name="Freeform 83">
              <a:extLst>
                <a:ext uri="{FF2B5EF4-FFF2-40B4-BE49-F238E27FC236}">
                  <a16:creationId xmlns:a16="http://schemas.microsoft.com/office/drawing/2014/main" id="{0812AB63-E7F1-42D8-9F05-280E3F726854}"/>
                </a:ext>
              </a:extLst>
            </p:cNvPr>
            <p:cNvSpPr>
              <a:spLocks/>
            </p:cNvSpPr>
            <p:nvPr/>
          </p:nvSpPr>
          <p:spPr bwMode="auto">
            <a:xfrm rot="10800000" flipV="1">
              <a:off x="2749963" y="1924889"/>
              <a:ext cx="410308" cy="658980"/>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23" name="Freeform 84">
              <a:extLst>
                <a:ext uri="{FF2B5EF4-FFF2-40B4-BE49-F238E27FC236}">
                  <a16:creationId xmlns:a16="http://schemas.microsoft.com/office/drawing/2014/main" id="{E6458531-5119-40EC-94B0-69B9C1886825}"/>
                </a:ext>
              </a:extLst>
            </p:cNvPr>
            <p:cNvSpPr>
              <a:spLocks/>
            </p:cNvSpPr>
            <p:nvPr/>
          </p:nvSpPr>
          <p:spPr bwMode="auto">
            <a:xfrm rot="10800000" flipV="1">
              <a:off x="2292673" y="2269776"/>
              <a:ext cx="429100" cy="637424"/>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24" name="Freeform 85">
              <a:extLst>
                <a:ext uri="{FF2B5EF4-FFF2-40B4-BE49-F238E27FC236}">
                  <a16:creationId xmlns:a16="http://schemas.microsoft.com/office/drawing/2014/main" id="{F6C926F9-A743-4602-9B2F-01C40D6725D5}"/>
                </a:ext>
              </a:extLst>
            </p:cNvPr>
            <p:cNvSpPr>
              <a:spLocks/>
            </p:cNvSpPr>
            <p:nvPr/>
          </p:nvSpPr>
          <p:spPr bwMode="auto">
            <a:xfrm rot="10800000" flipV="1">
              <a:off x="2317730" y="1915650"/>
              <a:ext cx="839410" cy="991550"/>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25" name="Freeform 86">
              <a:extLst>
                <a:ext uri="{FF2B5EF4-FFF2-40B4-BE49-F238E27FC236}">
                  <a16:creationId xmlns:a16="http://schemas.microsoft.com/office/drawing/2014/main" id="{0EF67D6F-9373-4BEB-BAE3-403E73CE42D0}"/>
                </a:ext>
              </a:extLst>
            </p:cNvPr>
            <p:cNvSpPr>
              <a:spLocks/>
            </p:cNvSpPr>
            <p:nvPr/>
          </p:nvSpPr>
          <p:spPr bwMode="auto">
            <a:xfrm rot="10800000" flipV="1">
              <a:off x="1540962" y="1924889"/>
              <a:ext cx="407176" cy="658980"/>
            </a:xfrm>
            <a:custGeom>
              <a:avLst/>
              <a:gdLst/>
              <a:ahLst/>
              <a:cxnLst>
                <a:cxn ang="0">
                  <a:pos x="0" y="90"/>
                </a:cxn>
                <a:cxn ang="0">
                  <a:pos x="51" y="129"/>
                </a:cxn>
                <a:cxn ang="0">
                  <a:pos x="96" y="183"/>
                </a:cxn>
                <a:cxn ang="0">
                  <a:pos x="242" y="384"/>
                </a:cxn>
                <a:cxn ang="0">
                  <a:pos x="2" y="0"/>
                </a:cxn>
                <a:cxn ang="0">
                  <a:pos x="0" y="90"/>
                </a:cxn>
              </a:cxnLst>
              <a:rect l="0" t="0" r="r" b="b"/>
              <a:pathLst>
                <a:path w="258" h="414">
                  <a:moveTo>
                    <a:pt x="0" y="90"/>
                  </a:moveTo>
                  <a:lnTo>
                    <a:pt x="51" y="129"/>
                  </a:lnTo>
                  <a:cubicBezTo>
                    <a:pt x="67" y="144"/>
                    <a:pt x="64" y="140"/>
                    <a:pt x="96" y="183"/>
                  </a:cubicBezTo>
                  <a:cubicBezTo>
                    <a:pt x="128" y="226"/>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26" name="Freeform 87">
              <a:extLst>
                <a:ext uri="{FF2B5EF4-FFF2-40B4-BE49-F238E27FC236}">
                  <a16:creationId xmlns:a16="http://schemas.microsoft.com/office/drawing/2014/main" id="{981DD44F-126A-4185-A060-87175F747C2B}"/>
                </a:ext>
              </a:extLst>
            </p:cNvPr>
            <p:cNvSpPr>
              <a:spLocks/>
            </p:cNvSpPr>
            <p:nvPr/>
          </p:nvSpPr>
          <p:spPr bwMode="auto">
            <a:xfrm rot="10800000" flipV="1">
              <a:off x="1093067" y="2266695"/>
              <a:ext cx="419705" cy="652821"/>
            </a:xfrm>
            <a:custGeom>
              <a:avLst/>
              <a:gdLst/>
              <a:ahLst/>
              <a:cxnLst>
                <a:cxn ang="0">
                  <a:pos x="264" y="341"/>
                </a:cxn>
                <a:cxn ang="0">
                  <a:pos x="231" y="317"/>
                </a:cxn>
                <a:cxn ang="0">
                  <a:pos x="171" y="245"/>
                </a:cxn>
                <a:cxn ang="0">
                  <a:pos x="14" y="28"/>
                </a:cxn>
                <a:cxn ang="0">
                  <a:pos x="254" y="412"/>
                </a:cxn>
                <a:cxn ang="0">
                  <a:pos x="264" y="341"/>
                </a:cxn>
              </a:cxnLst>
              <a:rect l="0" t="0" r="r" b="b"/>
              <a:pathLst>
                <a:path w="264" h="412">
                  <a:moveTo>
                    <a:pt x="264" y="341"/>
                  </a:moveTo>
                  <a:lnTo>
                    <a:pt x="231" y="317"/>
                  </a:lnTo>
                  <a:cubicBezTo>
                    <a:pt x="216" y="301"/>
                    <a:pt x="207" y="293"/>
                    <a:pt x="171" y="245"/>
                  </a:cubicBezTo>
                  <a:cubicBezTo>
                    <a:pt x="135" y="197"/>
                    <a:pt x="0" y="0"/>
                    <a:pt x="14" y="28"/>
                  </a:cubicBezTo>
                  <a:lnTo>
                    <a:pt x="254" y="412"/>
                  </a:lnTo>
                  <a:lnTo>
                    <a:pt x="264" y="341"/>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27" name="Freeform 88">
              <a:extLst>
                <a:ext uri="{FF2B5EF4-FFF2-40B4-BE49-F238E27FC236}">
                  <a16:creationId xmlns:a16="http://schemas.microsoft.com/office/drawing/2014/main" id="{CAF92E4F-2078-4C5B-B82F-B6DAFDC0D129}"/>
                </a:ext>
              </a:extLst>
            </p:cNvPr>
            <p:cNvSpPr>
              <a:spLocks/>
            </p:cNvSpPr>
            <p:nvPr/>
          </p:nvSpPr>
          <p:spPr bwMode="auto">
            <a:xfrm rot="10800000" flipV="1">
              <a:off x="1108729" y="1915650"/>
              <a:ext cx="836277" cy="991550"/>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28" name="Freeform 90">
              <a:extLst>
                <a:ext uri="{FF2B5EF4-FFF2-40B4-BE49-F238E27FC236}">
                  <a16:creationId xmlns:a16="http://schemas.microsoft.com/office/drawing/2014/main" id="{7F4964C1-4026-49D1-A3B7-D70C40704301}"/>
                </a:ext>
              </a:extLst>
            </p:cNvPr>
            <p:cNvSpPr>
              <a:spLocks/>
            </p:cNvSpPr>
            <p:nvPr/>
          </p:nvSpPr>
          <p:spPr bwMode="auto">
            <a:xfrm flipV="1">
              <a:off x="4084249" y="2254378"/>
              <a:ext cx="410308" cy="655902"/>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29" name="Freeform 91">
              <a:extLst>
                <a:ext uri="{FF2B5EF4-FFF2-40B4-BE49-F238E27FC236}">
                  <a16:creationId xmlns:a16="http://schemas.microsoft.com/office/drawing/2014/main" id="{C30E0496-EC17-409F-B0A1-CCE9DDB3ADC0}"/>
                </a:ext>
              </a:extLst>
            </p:cNvPr>
            <p:cNvSpPr>
              <a:spLocks/>
            </p:cNvSpPr>
            <p:nvPr/>
          </p:nvSpPr>
          <p:spPr bwMode="auto">
            <a:xfrm flipV="1">
              <a:off x="4516483" y="1931048"/>
              <a:ext cx="429100" cy="637424"/>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30" name="Freeform 92">
              <a:extLst>
                <a:ext uri="{FF2B5EF4-FFF2-40B4-BE49-F238E27FC236}">
                  <a16:creationId xmlns:a16="http://schemas.microsoft.com/office/drawing/2014/main" id="{E4EABA14-5CBB-44B0-9395-356255309496}"/>
                </a:ext>
              </a:extLst>
            </p:cNvPr>
            <p:cNvSpPr>
              <a:spLocks/>
            </p:cNvSpPr>
            <p:nvPr/>
          </p:nvSpPr>
          <p:spPr bwMode="auto">
            <a:xfrm flipV="1">
              <a:off x="4081116" y="1931048"/>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31" name="Freeform 93">
              <a:extLst>
                <a:ext uri="{FF2B5EF4-FFF2-40B4-BE49-F238E27FC236}">
                  <a16:creationId xmlns:a16="http://schemas.microsoft.com/office/drawing/2014/main" id="{3D2A721D-D993-4CAC-8FA6-CB1F4056BA2C}"/>
                </a:ext>
              </a:extLst>
            </p:cNvPr>
            <p:cNvSpPr>
              <a:spLocks/>
            </p:cNvSpPr>
            <p:nvPr/>
          </p:nvSpPr>
          <p:spPr bwMode="auto">
            <a:xfrm flipV="1">
              <a:off x="5293250" y="2254378"/>
              <a:ext cx="410308" cy="655902"/>
            </a:xfrm>
            <a:custGeom>
              <a:avLst/>
              <a:gdLst/>
              <a:ahLst/>
              <a:cxnLst>
                <a:cxn ang="0">
                  <a:pos x="0" y="90"/>
                </a:cxn>
                <a:cxn ang="0">
                  <a:pos x="51" y="129"/>
                </a:cxn>
                <a:cxn ang="0">
                  <a:pos x="96" y="183"/>
                </a:cxn>
                <a:cxn ang="0">
                  <a:pos x="242" y="384"/>
                </a:cxn>
                <a:cxn ang="0">
                  <a:pos x="2" y="0"/>
                </a:cxn>
                <a:cxn ang="0">
                  <a:pos x="0" y="90"/>
                </a:cxn>
              </a:cxnLst>
              <a:rect l="0" t="0" r="r" b="b"/>
              <a:pathLst>
                <a:path w="258" h="414">
                  <a:moveTo>
                    <a:pt x="0" y="90"/>
                  </a:moveTo>
                  <a:lnTo>
                    <a:pt x="51" y="129"/>
                  </a:lnTo>
                  <a:cubicBezTo>
                    <a:pt x="67" y="144"/>
                    <a:pt x="64" y="140"/>
                    <a:pt x="96" y="183"/>
                  </a:cubicBezTo>
                  <a:cubicBezTo>
                    <a:pt x="128" y="226"/>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32" name="Freeform 94">
              <a:extLst>
                <a:ext uri="{FF2B5EF4-FFF2-40B4-BE49-F238E27FC236}">
                  <a16:creationId xmlns:a16="http://schemas.microsoft.com/office/drawing/2014/main" id="{E7F6C985-04BC-4329-9E7F-6F98CFB5F78D}"/>
                </a:ext>
              </a:extLst>
            </p:cNvPr>
            <p:cNvSpPr>
              <a:spLocks/>
            </p:cNvSpPr>
            <p:nvPr/>
          </p:nvSpPr>
          <p:spPr bwMode="auto">
            <a:xfrm flipV="1">
              <a:off x="5725483" y="1918730"/>
              <a:ext cx="419705" cy="652821"/>
            </a:xfrm>
            <a:custGeom>
              <a:avLst/>
              <a:gdLst/>
              <a:ahLst/>
              <a:cxnLst>
                <a:cxn ang="0">
                  <a:pos x="264" y="341"/>
                </a:cxn>
                <a:cxn ang="0">
                  <a:pos x="231" y="317"/>
                </a:cxn>
                <a:cxn ang="0">
                  <a:pos x="171" y="245"/>
                </a:cxn>
                <a:cxn ang="0">
                  <a:pos x="14" y="28"/>
                </a:cxn>
                <a:cxn ang="0">
                  <a:pos x="254" y="412"/>
                </a:cxn>
                <a:cxn ang="0">
                  <a:pos x="264" y="341"/>
                </a:cxn>
              </a:cxnLst>
              <a:rect l="0" t="0" r="r" b="b"/>
              <a:pathLst>
                <a:path w="264" h="412">
                  <a:moveTo>
                    <a:pt x="264" y="341"/>
                  </a:moveTo>
                  <a:lnTo>
                    <a:pt x="231" y="317"/>
                  </a:lnTo>
                  <a:cubicBezTo>
                    <a:pt x="216" y="301"/>
                    <a:pt x="207" y="293"/>
                    <a:pt x="171" y="245"/>
                  </a:cubicBezTo>
                  <a:cubicBezTo>
                    <a:pt x="135" y="197"/>
                    <a:pt x="0" y="0"/>
                    <a:pt x="14" y="28"/>
                  </a:cubicBezTo>
                  <a:lnTo>
                    <a:pt x="254" y="412"/>
                  </a:lnTo>
                  <a:lnTo>
                    <a:pt x="264" y="341"/>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33" name="Freeform 95">
              <a:extLst>
                <a:ext uri="{FF2B5EF4-FFF2-40B4-BE49-F238E27FC236}">
                  <a16:creationId xmlns:a16="http://schemas.microsoft.com/office/drawing/2014/main" id="{D738A90F-49AF-4425-977A-598DB98787FB}"/>
                </a:ext>
              </a:extLst>
            </p:cNvPr>
            <p:cNvSpPr>
              <a:spLocks/>
            </p:cNvSpPr>
            <p:nvPr/>
          </p:nvSpPr>
          <p:spPr bwMode="auto">
            <a:xfrm flipV="1">
              <a:off x="5290117" y="1931048"/>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34" name="Freeform 97">
              <a:extLst>
                <a:ext uri="{FF2B5EF4-FFF2-40B4-BE49-F238E27FC236}">
                  <a16:creationId xmlns:a16="http://schemas.microsoft.com/office/drawing/2014/main" id="{52EE7416-74CE-4A8A-A710-B76D9706DA0A}"/>
                </a:ext>
              </a:extLst>
            </p:cNvPr>
            <p:cNvSpPr>
              <a:spLocks/>
            </p:cNvSpPr>
            <p:nvPr/>
          </p:nvSpPr>
          <p:spPr bwMode="auto">
            <a:xfrm flipV="1">
              <a:off x="3532995" y="2254378"/>
              <a:ext cx="410308" cy="655902"/>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35" name="Freeform 98">
              <a:extLst>
                <a:ext uri="{FF2B5EF4-FFF2-40B4-BE49-F238E27FC236}">
                  <a16:creationId xmlns:a16="http://schemas.microsoft.com/office/drawing/2014/main" id="{5215DFDD-36FE-4255-9404-C254EE5DB144}"/>
                </a:ext>
              </a:extLst>
            </p:cNvPr>
            <p:cNvSpPr>
              <a:spLocks/>
            </p:cNvSpPr>
            <p:nvPr/>
          </p:nvSpPr>
          <p:spPr bwMode="auto">
            <a:xfrm flipV="1">
              <a:off x="3965228" y="1931048"/>
              <a:ext cx="425969" cy="637424"/>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36" name="Freeform 99">
              <a:extLst>
                <a:ext uri="{FF2B5EF4-FFF2-40B4-BE49-F238E27FC236}">
                  <a16:creationId xmlns:a16="http://schemas.microsoft.com/office/drawing/2014/main" id="{E8C4B1C5-EA00-47C4-9E10-5D0316B4C745}"/>
                </a:ext>
              </a:extLst>
            </p:cNvPr>
            <p:cNvSpPr>
              <a:spLocks/>
            </p:cNvSpPr>
            <p:nvPr/>
          </p:nvSpPr>
          <p:spPr bwMode="auto">
            <a:xfrm flipV="1">
              <a:off x="3529862" y="1931048"/>
              <a:ext cx="836279"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37" name="Freeform 100">
              <a:extLst>
                <a:ext uri="{FF2B5EF4-FFF2-40B4-BE49-F238E27FC236}">
                  <a16:creationId xmlns:a16="http://schemas.microsoft.com/office/drawing/2014/main" id="{9AB2E690-6FB8-40EF-9904-D261CC8DFD4F}"/>
                </a:ext>
              </a:extLst>
            </p:cNvPr>
            <p:cNvSpPr>
              <a:spLocks/>
            </p:cNvSpPr>
            <p:nvPr/>
          </p:nvSpPr>
          <p:spPr bwMode="auto">
            <a:xfrm flipV="1">
              <a:off x="4741996" y="2254378"/>
              <a:ext cx="410308" cy="655902"/>
            </a:xfrm>
            <a:custGeom>
              <a:avLst/>
              <a:gdLst/>
              <a:ahLst/>
              <a:cxnLst>
                <a:cxn ang="0">
                  <a:pos x="0" y="90"/>
                </a:cxn>
                <a:cxn ang="0">
                  <a:pos x="51" y="129"/>
                </a:cxn>
                <a:cxn ang="0">
                  <a:pos x="96" y="183"/>
                </a:cxn>
                <a:cxn ang="0">
                  <a:pos x="242" y="384"/>
                </a:cxn>
                <a:cxn ang="0">
                  <a:pos x="2" y="0"/>
                </a:cxn>
                <a:cxn ang="0">
                  <a:pos x="0" y="90"/>
                </a:cxn>
              </a:cxnLst>
              <a:rect l="0" t="0" r="r" b="b"/>
              <a:pathLst>
                <a:path w="258" h="414">
                  <a:moveTo>
                    <a:pt x="0" y="90"/>
                  </a:moveTo>
                  <a:lnTo>
                    <a:pt x="51" y="129"/>
                  </a:lnTo>
                  <a:cubicBezTo>
                    <a:pt x="67" y="144"/>
                    <a:pt x="64" y="140"/>
                    <a:pt x="96" y="183"/>
                  </a:cubicBezTo>
                  <a:cubicBezTo>
                    <a:pt x="128" y="226"/>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38" name="Freeform 101">
              <a:extLst>
                <a:ext uri="{FF2B5EF4-FFF2-40B4-BE49-F238E27FC236}">
                  <a16:creationId xmlns:a16="http://schemas.microsoft.com/office/drawing/2014/main" id="{D93AABB8-A4B8-4F36-83B2-34227EBE632D}"/>
                </a:ext>
              </a:extLst>
            </p:cNvPr>
            <p:cNvSpPr>
              <a:spLocks/>
            </p:cNvSpPr>
            <p:nvPr/>
          </p:nvSpPr>
          <p:spPr bwMode="auto">
            <a:xfrm flipV="1">
              <a:off x="5174229" y="1918730"/>
              <a:ext cx="419705" cy="652821"/>
            </a:xfrm>
            <a:custGeom>
              <a:avLst/>
              <a:gdLst/>
              <a:ahLst/>
              <a:cxnLst>
                <a:cxn ang="0">
                  <a:pos x="264" y="341"/>
                </a:cxn>
                <a:cxn ang="0">
                  <a:pos x="231" y="317"/>
                </a:cxn>
                <a:cxn ang="0">
                  <a:pos x="171" y="245"/>
                </a:cxn>
                <a:cxn ang="0">
                  <a:pos x="14" y="28"/>
                </a:cxn>
                <a:cxn ang="0">
                  <a:pos x="254" y="412"/>
                </a:cxn>
                <a:cxn ang="0">
                  <a:pos x="264" y="341"/>
                </a:cxn>
              </a:cxnLst>
              <a:rect l="0" t="0" r="r" b="b"/>
              <a:pathLst>
                <a:path w="264" h="412">
                  <a:moveTo>
                    <a:pt x="264" y="341"/>
                  </a:moveTo>
                  <a:lnTo>
                    <a:pt x="231" y="317"/>
                  </a:lnTo>
                  <a:cubicBezTo>
                    <a:pt x="216" y="301"/>
                    <a:pt x="207" y="293"/>
                    <a:pt x="171" y="245"/>
                  </a:cubicBezTo>
                  <a:cubicBezTo>
                    <a:pt x="135" y="197"/>
                    <a:pt x="0" y="0"/>
                    <a:pt x="14" y="28"/>
                  </a:cubicBezTo>
                  <a:lnTo>
                    <a:pt x="254" y="412"/>
                  </a:lnTo>
                  <a:lnTo>
                    <a:pt x="264" y="341"/>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39" name="Freeform 102">
              <a:extLst>
                <a:ext uri="{FF2B5EF4-FFF2-40B4-BE49-F238E27FC236}">
                  <a16:creationId xmlns:a16="http://schemas.microsoft.com/office/drawing/2014/main" id="{4CD99E4A-8AB5-4495-A7F2-0B54AECD9993}"/>
                </a:ext>
              </a:extLst>
            </p:cNvPr>
            <p:cNvSpPr>
              <a:spLocks/>
            </p:cNvSpPr>
            <p:nvPr/>
          </p:nvSpPr>
          <p:spPr bwMode="auto">
            <a:xfrm flipV="1">
              <a:off x="4738863" y="1931048"/>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40" name="Freeform 103">
              <a:extLst>
                <a:ext uri="{FF2B5EF4-FFF2-40B4-BE49-F238E27FC236}">
                  <a16:creationId xmlns:a16="http://schemas.microsoft.com/office/drawing/2014/main" id="{CF9D7E94-236D-4C8F-B589-0DF4E70EC96E}"/>
                </a:ext>
              </a:extLst>
            </p:cNvPr>
            <p:cNvSpPr>
              <a:spLocks/>
            </p:cNvSpPr>
            <p:nvPr/>
          </p:nvSpPr>
          <p:spPr bwMode="auto">
            <a:xfrm flipV="1">
              <a:off x="6486589" y="2269776"/>
              <a:ext cx="410310" cy="655900"/>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41" name="Freeform 104">
              <a:extLst>
                <a:ext uri="{FF2B5EF4-FFF2-40B4-BE49-F238E27FC236}">
                  <a16:creationId xmlns:a16="http://schemas.microsoft.com/office/drawing/2014/main" id="{1C839CD3-489B-4C3B-962E-1E65C8B916A3}"/>
                </a:ext>
              </a:extLst>
            </p:cNvPr>
            <p:cNvSpPr>
              <a:spLocks/>
            </p:cNvSpPr>
            <p:nvPr/>
          </p:nvSpPr>
          <p:spPr bwMode="auto">
            <a:xfrm flipV="1">
              <a:off x="6925087" y="1927967"/>
              <a:ext cx="429102" cy="640504"/>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42" name="Freeform 105">
              <a:extLst>
                <a:ext uri="{FF2B5EF4-FFF2-40B4-BE49-F238E27FC236}">
                  <a16:creationId xmlns:a16="http://schemas.microsoft.com/office/drawing/2014/main" id="{9C72DB2B-DABB-4CF0-B86D-6B75F2EDAAC1}"/>
                </a:ext>
              </a:extLst>
            </p:cNvPr>
            <p:cNvSpPr>
              <a:spLocks/>
            </p:cNvSpPr>
            <p:nvPr/>
          </p:nvSpPr>
          <p:spPr bwMode="auto">
            <a:xfrm flipV="1">
              <a:off x="6489722" y="1924889"/>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43" name="Freeform 106">
              <a:extLst>
                <a:ext uri="{FF2B5EF4-FFF2-40B4-BE49-F238E27FC236}">
                  <a16:creationId xmlns:a16="http://schemas.microsoft.com/office/drawing/2014/main" id="{EFD28349-2297-455A-A517-38D20F996599}"/>
                </a:ext>
              </a:extLst>
            </p:cNvPr>
            <p:cNvSpPr>
              <a:spLocks/>
            </p:cNvSpPr>
            <p:nvPr/>
          </p:nvSpPr>
          <p:spPr bwMode="auto">
            <a:xfrm>
              <a:off x="701552" y="3024215"/>
              <a:ext cx="7648654" cy="735965"/>
            </a:xfrm>
            <a:custGeom>
              <a:avLst/>
              <a:gdLst/>
              <a:ahLst/>
              <a:cxnLst>
                <a:cxn ang="0">
                  <a:pos x="4817" y="249"/>
                </a:cxn>
                <a:cxn ang="0">
                  <a:pos x="4708" y="464"/>
                </a:cxn>
                <a:cxn ang="0">
                  <a:pos x="0" y="464"/>
                </a:cxn>
                <a:cxn ang="0">
                  <a:pos x="6" y="2"/>
                </a:cxn>
                <a:cxn ang="0">
                  <a:pos x="4690" y="0"/>
                </a:cxn>
                <a:cxn ang="0">
                  <a:pos x="4817" y="249"/>
                </a:cxn>
              </a:cxnLst>
              <a:rect l="0" t="0" r="r" b="b"/>
              <a:pathLst>
                <a:path w="4817" h="464">
                  <a:moveTo>
                    <a:pt x="4817" y="249"/>
                  </a:moveTo>
                  <a:lnTo>
                    <a:pt x="4708" y="464"/>
                  </a:lnTo>
                  <a:lnTo>
                    <a:pt x="0" y="464"/>
                  </a:lnTo>
                  <a:lnTo>
                    <a:pt x="6" y="2"/>
                  </a:lnTo>
                  <a:lnTo>
                    <a:pt x="4690" y="0"/>
                  </a:lnTo>
                  <a:lnTo>
                    <a:pt x="4817" y="249"/>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44" name="Freeform 108">
              <a:extLst>
                <a:ext uri="{FF2B5EF4-FFF2-40B4-BE49-F238E27FC236}">
                  <a16:creationId xmlns:a16="http://schemas.microsoft.com/office/drawing/2014/main" id="{D5EBF583-DDAE-4424-A1B1-476D3D8F935D}"/>
                </a:ext>
              </a:extLst>
            </p:cNvPr>
            <p:cNvSpPr>
              <a:spLocks/>
            </p:cNvSpPr>
            <p:nvPr/>
          </p:nvSpPr>
          <p:spPr bwMode="auto">
            <a:xfrm>
              <a:off x="6179641" y="2901041"/>
              <a:ext cx="410310" cy="655902"/>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45" name="Freeform 109">
              <a:extLst>
                <a:ext uri="{FF2B5EF4-FFF2-40B4-BE49-F238E27FC236}">
                  <a16:creationId xmlns:a16="http://schemas.microsoft.com/office/drawing/2014/main" id="{0B7DA2CA-10C8-4283-B4FC-4CB451E71020}"/>
                </a:ext>
              </a:extLst>
            </p:cNvPr>
            <p:cNvSpPr>
              <a:spLocks/>
            </p:cNvSpPr>
            <p:nvPr/>
          </p:nvSpPr>
          <p:spPr bwMode="auto">
            <a:xfrm>
              <a:off x="6611874" y="3242849"/>
              <a:ext cx="429102" cy="637424"/>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46" name="Freeform 110">
              <a:extLst>
                <a:ext uri="{FF2B5EF4-FFF2-40B4-BE49-F238E27FC236}">
                  <a16:creationId xmlns:a16="http://schemas.microsoft.com/office/drawing/2014/main" id="{C9ED150B-9F98-42AD-B467-A6CD7C31E23A}"/>
                </a:ext>
              </a:extLst>
            </p:cNvPr>
            <p:cNvSpPr>
              <a:spLocks/>
            </p:cNvSpPr>
            <p:nvPr/>
          </p:nvSpPr>
          <p:spPr bwMode="auto">
            <a:xfrm>
              <a:off x="6176510" y="2891804"/>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47" name="Freeform 111">
              <a:extLst>
                <a:ext uri="{FF2B5EF4-FFF2-40B4-BE49-F238E27FC236}">
                  <a16:creationId xmlns:a16="http://schemas.microsoft.com/office/drawing/2014/main" id="{FE0DDC9F-A907-46E9-B50E-499BDD5E1BB5}"/>
                </a:ext>
              </a:extLst>
            </p:cNvPr>
            <p:cNvSpPr>
              <a:spLocks/>
            </p:cNvSpPr>
            <p:nvPr/>
          </p:nvSpPr>
          <p:spPr bwMode="auto">
            <a:xfrm>
              <a:off x="7388642" y="2901041"/>
              <a:ext cx="410310" cy="655902"/>
            </a:xfrm>
            <a:custGeom>
              <a:avLst/>
              <a:gdLst/>
              <a:ahLst/>
              <a:cxnLst>
                <a:cxn ang="0">
                  <a:pos x="0" y="90"/>
                </a:cxn>
                <a:cxn ang="0">
                  <a:pos x="51" y="129"/>
                </a:cxn>
                <a:cxn ang="0">
                  <a:pos x="96" y="183"/>
                </a:cxn>
                <a:cxn ang="0">
                  <a:pos x="242" y="384"/>
                </a:cxn>
                <a:cxn ang="0">
                  <a:pos x="2" y="0"/>
                </a:cxn>
                <a:cxn ang="0">
                  <a:pos x="0" y="90"/>
                </a:cxn>
              </a:cxnLst>
              <a:rect l="0" t="0" r="r" b="b"/>
              <a:pathLst>
                <a:path w="258" h="414">
                  <a:moveTo>
                    <a:pt x="0" y="90"/>
                  </a:moveTo>
                  <a:lnTo>
                    <a:pt x="51" y="129"/>
                  </a:lnTo>
                  <a:cubicBezTo>
                    <a:pt x="67" y="144"/>
                    <a:pt x="64" y="140"/>
                    <a:pt x="96" y="183"/>
                  </a:cubicBezTo>
                  <a:cubicBezTo>
                    <a:pt x="128" y="226"/>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48" name="Freeform 115">
              <a:extLst>
                <a:ext uri="{FF2B5EF4-FFF2-40B4-BE49-F238E27FC236}">
                  <a16:creationId xmlns:a16="http://schemas.microsoft.com/office/drawing/2014/main" id="{6A596BC7-5281-48F4-B693-B6606C617C0F}"/>
                </a:ext>
              </a:extLst>
            </p:cNvPr>
            <p:cNvSpPr>
              <a:spLocks/>
            </p:cNvSpPr>
            <p:nvPr/>
          </p:nvSpPr>
          <p:spPr bwMode="auto">
            <a:xfrm>
              <a:off x="1985724" y="2901041"/>
              <a:ext cx="407176" cy="655902"/>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49" name="Freeform 116">
              <a:extLst>
                <a:ext uri="{FF2B5EF4-FFF2-40B4-BE49-F238E27FC236}">
                  <a16:creationId xmlns:a16="http://schemas.microsoft.com/office/drawing/2014/main" id="{CEF014D4-69E6-4B75-B1E5-65A050D9D53B}"/>
                </a:ext>
              </a:extLst>
            </p:cNvPr>
            <p:cNvSpPr>
              <a:spLocks/>
            </p:cNvSpPr>
            <p:nvPr/>
          </p:nvSpPr>
          <p:spPr bwMode="auto">
            <a:xfrm>
              <a:off x="2414824" y="3242849"/>
              <a:ext cx="429102" cy="637424"/>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50" name="Freeform 117">
              <a:extLst>
                <a:ext uri="{FF2B5EF4-FFF2-40B4-BE49-F238E27FC236}">
                  <a16:creationId xmlns:a16="http://schemas.microsoft.com/office/drawing/2014/main" id="{78151749-7246-4E58-B6A9-AE275A37D273}"/>
                </a:ext>
              </a:extLst>
            </p:cNvPr>
            <p:cNvSpPr>
              <a:spLocks/>
            </p:cNvSpPr>
            <p:nvPr/>
          </p:nvSpPr>
          <p:spPr bwMode="auto">
            <a:xfrm>
              <a:off x="1982591" y="2891804"/>
              <a:ext cx="836279"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51" name="Freeform 118">
              <a:extLst>
                <a:ext uri="{FF2B5EF4-FFF2-40B4-BE49-F238E27FC236}">
                  <a16:creationId xmlns:a16="http://schemas.microsoft.com/office/drawing/2014/main" id="{AE8ECFF3-E927-4F57-96D0-B797536275AB}"/>
                </a:ext>
              </a:extLst>
            </p:cNvPr>
            <p:cNvSpPr>
              <a:spLocks/>
            </p:cNvSpPr>
            <p:nvPr/>
          </p:nvSpPr>
          <p:spPr bwMode="auto">
            <a:xfrm>
              <a:off x="3200989" y="2901041"/>
              <a:ext cx="410308" cy="655902"/>
            </a:xfrm>
            <a:custGeom>
              <a:avLst/>
              <a:gdLst/>
              <a:ahLst/>
              <a:cxnLst>
                <a:cxn ang="0">
                  <a:pos x="0" y="90"/>
                </a:cxn>
                <a:cxn ang="0">
                  <a:pos x="51" y="129"/>
                </a:cxn>
                <a:cxn ang="0">
                  <a:pos x="96" y="183"/>
                </a:cxn>
                <a:cxn ang="0">
                  <a:pos x="242" y="384"/>
                </a:cxn>
                <a:cxn ang="0">
                  <a:pos x="2" y="0"/>
                </a:cxn>
                <a:cxn ang="0">
                  <a:pos x="0" y="90"/>
                </a:cxn>
              </a:cxnLst>
              <a:rect l="0" t="0" r="r" b="b"/>
              <a:pathLst>
                <a:path w="258" h="414">
                  <a:moveTo>
                    <a:pt x="0" y="90"/>
                  </a:moveTo>
                  <a:lnTo>
                    <a:pt x="51" y="129"/>
                  </a:lnTo>
                  <a:cubicBezTo>
                    <a:pt x="67" y="144"/>
                    <a:pt x="64" y="140"/>
                    <a:pt x="96" y="183"/>
                  </a:cubicBezTo>
                  <a:cubicBezTo>
                    <a:pt x="128" y="226"/>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52" name="Freeform 119">
              <a:extLst>
                <a:ext uri="{FF2B5EF4-FFF2-40B4-BE49-F238E27FC236}">
                  <a16:creationId xmlns:a16="http://schemas.microsoft.com/office/drawing/2014/main" id="{8B49DF04-E52B-4B0B-A440-69098D674274}"/>
                </a:ext>
              </a:extLst>
            </p:cNvPr>
            <p:cNvSpPr>
              <a:spLocks/>
            </p:cNvSpPr>
            <p:nvPr/>
          </p:nvSpPr>
          <p:spPr bwMode="auto">
            <a:xfrm>
              <a:off x="3626959" y="3239769"/>
              <a:ext cx="416572" cy="655902"/>
            </a:xfrm>
            <a:custGeom>
              <a:avLst/>
              <a:gdLst/>
              <a:ahLst/>
              <a:cxnLst>
                <a:cxn ang="0">
                  <a:pos x="264" y="341"/>
                </a:cxn>
                <a:cxn ang="0">
                  <a:pos x="231" y="317"/>
                </a:cxn>
                <a:cxn ang="0">
                  <a:pos x="171" y="245"/>
                </a:cxn>
                <a:cxn ang="0">
                  <a:pos x="14" y="28"/>
                </a:cxn>
                <a:cxn ang="0">
                  <a:pos x="254" y="412"/>
                </a:cxn>
                <a:cxn ang="0">
                  <a:pos x="264" y="341"/>
                </a:cxn>
              </a:cxnLst>
              <a:rect l="0" t="0" r="r" b="b"/>
              <a:pathLst>
                <a:path w="264" h="412">
                  <a:moveTo>
                    <a:pt x="264" y="341"/>
                  </a:moveTo>
                  <a:lnTo>
                    <a:pt x="231" y="317"/>
                  </a:lnTo>
                  <a:cubicBezTo>
                    <a:pt x="216" y="301"/>
                    <a:pt x="207" y="293"/>
                    <a:pt x="171" y="245"/>
                  </a:cubicBezTo>
                  <a:cubicBezTo>
                    <a:pt x="135" y="197"/>
                    <a:pt x="0" y="0"/>
                    <a:pt x="14" y="28"/>
                  </a:cubicBezTo>
                  <a:lnTo>
                    <a:pt x="254" y="412"/>
                  </a:lnTo>
                  <a:lnTo>
                    <a:pt x="264" y="341"/>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53" name="Freeform 120">
              <a:extLst>
                <a:ext uri="{FF2B5EF4-FFF2-40B4-BE49-F238E27FC236}">
                  <a16:creationId xmlns:a16="http://schemas.microsoft.com/office/drawing/2014/main" id="{82E9A6F7-8CDC-413E-B669-50B4A69A5E3F}"/>
                </a:ext>
              </a:extLst>
            </p:cNvPr>
            <p:cNvSpPr>
              <a:spLocks/>
            </p:cNvSpPr>
            <p:nvPr/>
          </p:nvSpPr>
          <p:spPr bwMode="auto">
            <a:xfrm>
              <a:off x="3191592" y="2891804"/>
              <a:ext cx="836279"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54" name="Freeform 122">
              <a:extLst>
                <a:ext uri="{FF2B5EF4-FFF2-40B4-BE49-F238E27FC236}">
                  <a16:creationId xmlns:a16="http://schemas.microsoft.com/office/drawing/2014/main" id="{4475FBAC-C8C8-464C-8C33-FD24D8C06CA8}"/>
                </a:ext>
              </a:extLst>
            </p:cNvPr>
            <p:cNvSpPr>
              <a:spLocks/>
            </p:cNvSpPr>
            <p:nvPr/>
          </p:nvSpPr>
          <p:spPr bwMode="auto">
            <a:xfrm>
              <a:off x="1378092" y="2901041"/>
              <a:ext cx="410308" cy="655902"/>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55" name="Freeform 123">
              <a:extLst>
                <a:ext uri="{FF2B5EF4-FFF2-40B4-BE49-F238E27FC236}">
                  <a16:creationId xmlns:a16="http://schemas.microsoft.com/office/drawing/2014/main" id="{2D5F4069-6179-4210-B16E-60FC050CAB50}"/>
                </a:ext>
              </a:extLst>
            </p:cNvPr>
            <p:cNvSpPr>
              <a:spLocks/>
            </p:cNvSpPr>
            <p:nvPr/>
          </p:nvSpPr>
          <p:spPr bwMode="auto">
            <a:xfrm>
              <a:off x="1816589" y="3242849"/>
              <a:ext cx="429100" cy="637424"/>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56" name="Freeform 124">
              <a:extLst>
                <a:ext uri="{FF2B5EF4-FFF2-40B4-BE49-F238E27FC236}">
                  <a16:creationId xmlns:a16="http://schemas.microsoft.com/office/drawing/2014/main" id="{F60CAD3F-7C52-4E40-A34D-107D45F6AEE4}"/>
                </a:ext>
              </a:extLst>
            </p:cNvPr>
            <p:cNvSpPr>
              <a:spLocks/>
            </p:cNvSpPr>
            <p:nvPr/>
          </p:nvSpPr>
          <p:spPr bwMode="auto">
            <a:xfrm>
              <a:off x="1381223" y="2891804"/>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57" name="Freeform 125">
              <a:extLst>
                <a:ext uri="{FF2B5EF4-FFF2-40B4-BE49-F238E27FC236}">
                  <a16:creationId xmlns:a16="http://schemas.microsoft.com/office/drawing/2014/main" id="{1AA0F503-00DE-486E-8089-2A2EA7A8F156}"/>
                </a:ext>
              </a:extLst>
            </p:cNvPr>
            <p:cNvSpPr>
              <a:spLocks/>
            </p:cNvSpPr>
            <p:nvPr/>
          </p:nvSpPr>
          <p:spPr bwMode="auto">
            <a:xfrm>
              <a:off x="2596488" y="2901041"/>
              <a:ext cx="407176" cy="655902"/>
            </a:xfrm>
            <a:custGeom>
              <a:avLst/>
              <a:gdLst/>
              <a:ahLst/>
              <a:cxnLst>
                <a:cxn ang="0">
                  <a:pos x="0" y="90"/>
                </a:cxn>
                <a:cxn ang="0">
                  <a:pos x="51" y="129"/>
                </a:cxn>
                <a:cxn ang="0">
                  <a:pos x="96" y="183"/>
                </a:cxn>
                <a:cxn ang="0">
                  <a:pos x="242" y="384"/>
                </a:cxn>
                <a:cxn ang="0">
                  <a:pos x="2" y="0"/>
                </a:cxn>
                <a:cxn ang="0">
                  <a:pos x="0" y="90"/>
                </a:cxn>
              </a:cxnLst>
              <a:rect l="0" t="0" r="r" b="b"/>
              <a:pathLst>
                <a:path w="258" h="414">
                  <a:moveTo>
                    <a:pt x="0" y="90"/>
                  </a:moveTo>
                  <a:lnTo>
                    <a:pt x="51" y="129"/>
                  </a:lnTo>
                  <a:cubicBezTo>
                    <a:pt x="67" y="144"/>
                    <a:pt x="64" y="140"/>
                    <a:pt x="96" y="183"/>
                  </a:cubicBezTo>
                  <a:cubicBezTo>
                    <a:pt x="128" y="226"/>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58" name="Freeform 126">
              <a:extLst>
                <a:ext uri="{FF2B5EF4-FFF2-40B4-BE49-F238E27FC236}">
                  <a16:creationId xmlns:a16="http://schemas.microsoft.com/office/drawing/2014/main" id="{B4DEC71B-0A00-41E0-A042-55AFAB93ADC9}"/>
                </a:ext>
              </a:extLst>
            </p:cNvPr>
            <p:cNvSpPr>
              <a:spLocks/>
            </p:cNvSpPr>
            <p:nvPr/>
          </p:nvSpPr>
          <p:spPr bwMode="auto">
            <a:xfrm>
              <a:off x="3028721" y="3239769"/>
              <a:ext cx="416574" cy="655902"/>
            </a:xfrm>
            <a:custGeom>
              <a:avLst/>
              <a:gdLst/>
              <a:ahLst/>
              <a:cxnLst>
                <a:cxn ang="0">
                  <a:pos x="264" y="341"/>
                </a:cxn>
                <a:cxn ang="0">
                  <a:pos x="231" y="317"/>
                </a:cxn>
                <a:cxn ang="0">
                  <a:pos x="171" y="245"/>
                </a:cxn>
                <a:cxn ang="0">
                  <a:pos x="14" y="28"/>
                </a:cxn>
                <a:cxn ang="0">
                  <a:pos x="254" y="412"/>
                </a:cxn>
                <a:cxn ang="0">
                  <a:pos x="264" y="341"/>
                </a:cxn>
              </a:cxnLst>
              <a:rect l="0" t="0" r="r" b="b"/>
              <a:pathLst>
                <a:path w="264" h="412">
                  <a:moveTo>
                    <a:pt x="264" y="341"/>
                  </a:moveTo>
                  <a:lnTo>
                    <a:pt x="231" y="317"/>
                  </a:lnTo>
                  <a:cubicBezTo>
                    <a:pt x="216" y="301"/>
                    <a:pt x="207" y="293"/>
                    <a:pt x="171" y="245"/>
                  </a:cubicBezTo>
                  <a:cubicBezTo>
                    <a:pt x="135" y="197"/>
                    <a:pt x="0" y="0"/>
                    <a:pt x="14" y="28"/>
                  </a:cubicBezTo>
                  <a:lnTo>
                    <a:pt x="254" y="412"/>
                  </a:lnTo>
                  <a:lnTo>
                    <a:pt x="264" y="341"/>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59" name="Freeform 127">
              <a:extLst>
                <a:ext uri="{FF2B5EF4-FFF2-40B4-BE49-F238E27FC236}">
                  <a16:creationId xmlns:a16="http://schemas.microsoft.com/office/drawing/2014/main" id="{4BFBCFAE-3FA5-4024-A41F-95D8FEA3DD4C}"/>
                </a:ext>
              </a:extLst>
            </p:cNvPr>
            <p:cNvSpPr>
              <a:spLocks/>
            </p:cNvSpPr>
            <p:nvPr/>
          </p:nvSpPr>
          <p:spPr bwMode="auto">
            <a:xfrm>
              <a:off x="2593357" y="2891804"/>
              <a:ext cx="836277"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60" name="Freeform 129">
              <a:extLst>
                <a:ext uri="{FF2B5EF4-FFF2-40B4-BE49-F238E27FC236}">
                  <a16:creationId xmlns:a16="http://schemas.microsoft.com/office/drawing/2014/main" id="{FDF02C1A-F5AF-4DCE-9591-8F70B9EDD179}"/>
                </a:ext>
              </a:extLst>
            </p:cNvPr>
            <p:cNvSpPr>
              <a:spLocks/>
            </p:cNvSpPr>
            <p:nvPr/>
          </p:nvSpPr>
          <p:spPr bwMode="auto">
            <a:xfrm>
              <a:off x="4369272" y="2901041"/>
              <a:ext cx="410310" cy="655902"/>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61" name="Freeform 130">
              <a:extLst>
                <a:ext uri="{FF2B5EF4-FFF2-40B4-BE49-F238E27FC236}">
                  <a16:creationId xmlns:a16="http://schemas.microsoft.com/office/drawing/2014/main" id="{B3B80617-9280-41DF-98F9-33A22166E5D7}"/>
                </a:ext>
              </a:extLst>
            </p:cNvPr>
            <p:cNvSpPr>
              <a:spLocks/>
            </p:cNvSpPr>
            <p:nvPr/>
          </p:nvSpPr>
          <p:spPr bwMode="auto">
            <a:xfrm>
              <a:off x="4801505" y="3242849"/>
              <a:ext cx="429102" cy="637424"/>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62" name="Freeform 131">
              <a:extLst>
                <a:ext uri="{FF2B5EF4-FFF2-40B4-BE49-F238E27FC236}">
                  <a16:creationId xmlns:a16="http://schemas.microsoft.com/office/drawing/2014/main" id="{153245FD-2F81-4B0D-9863-5BEE31C35351}"/>
                </a:ext>
              </a:extLst>
            </p:cNvPr>
            <p:cNvSpPr>
              <a:spLocks/>
            </p:cNvSpPr>
            <p:nvPr/>
          </p:nvSpPr>
          <p:spPr bwMode="auto">
            <a:xfrm>
              <a:off x="4366140" y="2891804"/>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63" name="Freeform 132">
              <a:extLst>
                <a:ext uri="{FF2B5EF4-FFF2-40B4-BE49-F238E27FC236}">
                  <a16:creationId xmlns:a16="http://schemas.microsoft.com/office/drawing/2014/main" id="{F64A68E2-560A-41BD-A36F-F37F7CDEEE42}"/>
                </a:ext>
              </a:extLst>
            </p:cNvPr>
            <p:cNvSpPr>
              <a:spLocks/>
            </p:cNvSpPr>
            <p:nvPr/>
          </p:nvSpPr>
          <p:spPr bwMode="auto">
            <a:xfrm>
              <a:off x="5581406" y="2901041"/>
              <a:ext cx="407176" cy="655902"/>
            </a:xfrm>
            <a:custGeom>
              <a:avLst/>
              <a:gdLst/>
              <a:ahLst/>
              <a:cxnLst>
                <a:cxn ang="0">
                  <a:pos x="0" y="90"/>
                </a:cxn>
                <a:cxn ang="0">
                  <a:pos x="51" y="129"/>
                </a:cxn>
                <a:cxn ang="0">
                  <a:pos x="96" y="183"/>
                </a:cxn>
                <a:cxn ang="0">
                  <a:pos x="242" y="384"/>
                </a:cxn>
                <a:cxn ang="0">
                  <a:pos x="2" y="0"/>
                </a:cxn>
                <a:cxn ang="0">
                  <a:pos x="0" y="90"/>
                </a:cxn>
              </a:cxnLst>
              <a:rect l="0" t="0" r="r" b="b"/>
              <a:pathLst>
                <a:path w="258" h="414">
                  <a:moveTo>
                    <a:pt x="0" y="90"/>
                  </a:moveTo>
                  <a:lnTo>
                    <a:pt x="51" y="129"/>
                  </a:lnTo>
                  <a:cubicBezTo>
                    <a:pt x="67" y="144"/>
                    <a:pt x="64" y="140"/>
                    <a:pt x="96" y="183"/>
                  </a:cubicBezTo>
                  <a:cubicBezTo>
                    <a:pt x="128" y="226"/>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64" name="Freeform 133">
              <a:extLst>
                <a:ext uri="{FF2B5EF4-FFF2-40B4-BE49-F238E27FC236}">
                  <a16:creationId xmlns:a16="http://schemas.microsoft.com/office/drawing/2014/main" id="{E34E8C7B-4CFE-477C-B581-49297D78D23E}"/>
                </a:ext>
              </a:extLst>
            </p:cNvPr>
            <p:cNvSpPr>
              <a:spLocks/>
            </p:cNvSpPr>
            <p:nvPr/>
          </p:nvSpPr>
          <p:spPr bwMode="auto">
            <a:xfrm>
              <a:off x="6010506" y="3239769"/>
              <a:ext cx="419705" cy="655902"/>
            </a:xfrm>
            <a:custGeom>
              <a:avLst/>
              <a:gdLst/>
              <a:ahLst/>
              <a:cxnLst>
                <a:cxn ang="0">
                  <a:pos x="264" y="341"/>
                </a:cxn>
                <a:cxn ang="0">
                  <a:pos x="231" y="317"/>
                </a:cxn>
                <a:cxn ang="0">
                  <a:pos x="171" y="245"/>
                </a:cxn>
                <a:cxn ang="0">
                  <a:pos x="14" y="28"/>
                </a:cxn>
                <a:cxn ang="0">
                  <a:pos x="254" y="412"/>
                </a:cxn>
                <a:cxn ang="0">
                  <a:pos x="264" y="341"/>
                </a:cxn>
              </a:cxnLst>
              <a:rect l="0" t="0" r="r" b="b"/>
              <a:pathLst>
                <a:path w="264" h="412">
                  <a:moveTo>
                    <a:pt x="264" y="341"/>
                  </a:moveTo>
                  <a:lnTo>
                    <a:pt x="231" y="317"/>
                  </a:lnTo>
                  <a:cubicBezTo>
                    <a:pt x="216" y="301"/>
                    <a:pt x="207" y="293"/>
                    <a:pt x="171" y="245"/>
                  </a:cubicBezTo>
                  <a:cubicBezTo>
                    <a:pt x="135" y="197"/>
                    <a:pt x="0" y="0"/>
                    <a:pt x="14" y="28"/>
                  </a:cubicBezTo>
                  <a:lnTo>
                    <a:pt x="254" y="412"/>
                  </a:lnTo>
                  <a:lnTo>
                    <a:pt x="264" y="341"/>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65" name="Freeform 134">
              <a:extLst>
                <a:ext uri="{FF2B5EF4-FFF2-40B4-BE49-F238E27FC236}">
                  <a16:creationId xmlns:a16="http://schemas.microsoft.com/office/drawing/2014/main" id="{E5F257A3-1248-4B12-A88D-491AF2997AB8}"/>
                </a:ext>
              </a:extLst>
            </p:cNvPr>
            <p:cNvSpPr>
              <a:spLocks/>
            </p:cNvSpPr>
            <p:nvPr/>
          </p:nvSpPr>
          <p:spPr bwMode="auto">
            <a:xfrm>
              <a:off x="5578273" y="2891804"/>
              <a:ext cx="836279"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66" name="Freeform 136">
              <a:extLst>
                <a:ext uri="{FF2B5EF4-FFF2-40B4-BE49-F238E27FC236}">
                  <a16:creationId xmlns:a16="http://schemas.microsoft.com/office/drawing/2014/main" id="{7BC3BFB0-DA88-4EBA-8BF6-8EBF623FB359}"/>
                </a:ext>
              </a:extLst>
            </p:cNvPr>
            <p:cNvSpPr>
              <a:spLocks/>
            </p:cNvSpPr>
            <p:nvPr/>
          </p:nvSpPr>
          <p:spPr bwMode="auto">
            <a:xfrm>
              <a:off x="3818017" y="2901041"/>
              <a:ext cx="410310" cy="655902"/>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67" name="Freeform 137">
              <a:extLst>
                <a:ext uri="{FF2B5EF4-FFF2-40B4-BE49-F238E27FC236}">
                  <a16:creationId xmlns:a16="http://schemas.microsoft.com/office/drawing/2014/main" id="{2A867303-58C1-4189-85D7-029D599F54CE}"/>
                </a:ext>
              </a:extLst>
            </p:cNvPr>
            <p:cNvSpPr>
              <a:spLocks/>
            </p:cNvSpPr>
            <p:nvPr/>
          </p:nvSpPr>
          <p:spPr bwMode="auto">
            <a:xfrm>
              <a:off x="4250251" y="3242849"/>
              <a:ext cx="429102" cy="637424"/>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68" name="Freeform 138">
              <a:extLst>
                <a:ext uri="{FF2B5EF4-FFF2-40B4-BE49-F238E27FC236}">
                  <a16:creationId xmlns:a16="http://schemas.microsoft.com/office/drawing/2014/main" id="{8579556B-395F-4F21-8E61-C8DB30BE7228}"/>
                </a:ext>
              </a:extLst>
            </p:cNvPr>
            <p:cNvSpPr>
              <a:spLocks/>
            </p:cNvSpPr>
            <p:nvPr/>
          </p:nvSpPr>
          <p:spPr bwMode="auto">
            <a:xfrm>
              <a:off x="3814886" y="2891804"/>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69" name="Freeform 139">
              <a:extLst>
                <a:ext uri="{FF2B5EF4-FFF2-40B4-BE49-F238E27FC236}">
                  <a16:creationId xmlns:a16="http://schemas.microsoft.com/office/drawing/2014/main" id="{3EF6C50B-421D-4447-A1F3-F29B7ACB5FE7}"/>
                </a:ext>
              </a:extLst>
            </p:cNvPr>
            <p:cNvSpPr>
              <a:spLocks/>
            </p:cNvSpPr>
            <p:nvPr/>
          </p:nvSpPr>
          <p:spPr bwMode="auto">
            <a:xfrm>
              <a:off x="5027018" y="2901041"/>
              <a:ext cx="410310" cy="655902"/>
            </a:xfrm>
            <a:custGeom>
              <a:avLst/>
              <a:gdLst/>
              <a:ahLst/>
              <a:cxnLst>
                <a:cxn ang="0">
                  <a:pos x="0" y="90"/>
                </a:cxn>
                <a:cxn ang="0">
                  <a:pos x="51" y="129"/>
                </a:cxn>
                <a:cxn ang="0">
                  <a:pos x="96" y="183"/>
                </a:cxn>
                <a:cxn ang="0">
                  <a:pos x="242" y="384"/>
                </a:cxn>
                <a:cxn ang="0">
                  <a:pos x="2" y="0"/>
                </a:cxn>
                <a:cxn ang="0">
                  <a:pos x="0" y="90"/>
                </a:cxn>
              </a:cxnLst>
              <a:rect l="0" t="0" r="r" b="b"/>
              <a:pathLst>
                <a:path w="258" h="414">
                  <a:moveTo>
                    <a:pt x="0" y="90"/>
                  </a:moveTo>
                  <a:lnTo>
                    <a:pt x="51" y="129"/>
                  </a:lnTo>
                  <a:cubicBezTo>
                    <a:pt x="67" y="144"/>
                    <a:pt x="64" y="140"/>
                    <a:pt x="96" y="183"/>
                  </a:cubicBezTo>
                  <a:cubicBezTo>
                    <a:pt x="128" y="226"/>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70" name="Freeform 140">
              <a:extLst>
                <a:ext uri="{FF2B5EF4-FFF2-40B4-BE49-F238E27FC236}">
                  <a16:creationId xmlns:a16="http://schemas.microsoft.com/office/drawing/2014/main" id="{DA26E242-3FDC-485D-867A-2FAE367B53B9}"/>
                </a:ext>
              </a:extLst>
            </p:cNvPr>
            <p:cNvSpPr>
              <a:spLocks/>
            </p:cNvSpPr>
            <p:nvPr/>
          </p:nvSpPr>
          <p:spPr bwMode="auto">
            <a:xfrm>
              <a:off x="5459252" y="3239769"/>
              <a:ext cx="419705" cy="655902"/>
            </a:xfrm>
            <a:custGeom>
              <a:avLst/>
              <a:gdLst/>
              <a:ahLst/>
              <a:cxnLst>
                <a:cxn ang="0">
                  <a:pos x="264" y="341"/>
                </a:cxn>
                <a:cxn ang="0">
                  <a:pos x="231" y="317"/>
                </a:cxn>
                <a:cxn ang="0">
                  <a:pos x="171" y="245"/>
                </a:cxn>
                <a:cxn ang="0">
                  <a:pos x="14" y="28"/>
                </a:cxn>
                <a:cxn ang="0">
                  <a:pos x="254" y="412"/>
                </a:cxn>
                <a:cxn ang="0">
                  <a:pos x="264" y="341"/>
                </a:cxn>
              </a:cxnLst>
              <a:rect l="0" t="0" r="r" b="b"/>
              <a:pathLst>
                <a:path w="264" h="412">
                  <a:moveTo>
                    <a:pt x="264" y="341"/>
                  </a:moveTo>
                  <a:lnTo>
                    <a:pt x="231" y="317"/>
                  </a:lnTo>
                  <a:cubicBezTo>
                    <a:pt x="216" y="301"/>
                    <a:pt x="207" y="293"/>
                    <a:pt x="171" y="245"/>
                  </a:cubicBezTo>
                  <a:cubicBezTo>
                    <a:pt x="135" y="197"/>
                    <a:pt x="0" y="0"/>
                    <a:pt x="14" y="28"/>
                  </a:cubicBezTo>
                  <a:lnTo>
                    <a:pt x="254" y="412"/>
                  </a:lnTo>
                  <a:lnTo>
                    <a:pt x="264" y="341"/>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71" name="Freeform 141">
              <a:extLst>
                <a:ext uri="{FF2B5EF4-FFF2-40B4-BE49-F238E27FC236}">
                  <a16:creationId xmlns:a16="http://schemas.microsoft.com/office/drawing/2014/main" id="{DE1E861B-F3CC-429A-B9B8-741E8C0A9D50}"/>
                </a:ext>
              </a:extLst>
            </p:cNvPr>
            <p:cNvSpPr>
              <a:spLocks/>
            </p:cNvSpPr>
            <p:nvPr/>
          </p:nvSpPr>
          <p:spPr bwMode="auto">
            <a:xfrm>
              <a:off x="5023887" y="2891804"/>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72" name="Freeform 142">
              <a:extLst>
                <a:ext uri="{FF2B5EF4-FFF2-40B4-BE49-F238E27FC236}">
                  <a16:creationId xmlns:a16="http://schemas.microsoft.com/office/drawing/2014/main" id="{41FC169A-F2F6-465B-ADB2-4FCC74528BAB}"/>
                </a:ext>
              </a:extLst>
            </p:cNvPr>
            <p:cNvSpPr>
              <a:spLocks/>
            </p:cNvSpPr>
            <p:nvPr/>
          </p:nvSpPr>
          <p:spPr bwMode="auto">
            <a:xfrm>
              <a:off x="6771614" y="2873328"/>
              <a:ext cx="410308" cy="655900"/>
            </a:xfrm>
            <a:custGeom>
              <a:avLst/>
              <a:gdLst/>
              <a:ahLst/>
              <a:cxnLst>
                <a:cxn ang="0">
                  <a:pos x="0" y="90"/>
                </a:cxn>
                <a:cxn ang="0">
                  <a:pos x="45" y="120"/>
                </a:cxn>
                <a:cxn ang="0">
                  <a:pos x="96" y="183"/>
                </a:cxn>
                <a:cxn ang="0">
                  <a:pos x="242" y="384"/>
                </a:cxn>
                <a:cxn ang="0">
                  <a:pos x="2" y="0"/>
                </a:cxn>
                <a:cxn ang="0">
                  <a:pos x="0" y="90"/>
                </a:cxn>
              </a:cxnLst>
              <a:rect l="0" t="0" r="r" b="b"/>
              <a:pathLst>
                <a:path w="258" h="414">
                  <a:moveTo>
                    <a:pt x="0" y="90"/>
                  </a:moveTo>
                  <a:lnTo>
                    <a:pt x="45" y="120"/>
                  </a:lnTo>
                  <a:cubicBezTo>
                    <a:pt x="61" y="135"/>
                    <a:pt x="63" y="139"/>
                    <a:pt x="96" y="183"/>
                  </a:cubicBezTo>
                  <a:cubicBezTo>
                    <a:pt x="129" y="227"/>
                    <a:pt x="258" y="414"/>
                    <a:pt x="242" y="384"/>
                  </a:cubicBezTo>
                  <a:lnTo>
                    <a:pt x="2" y="0"/>
                  </a:lnTo>
                  <a:lnTo>
                    <a:pt x="0" y="9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73" name="Freeform 143">
              <a:extLst>
                <a:ext uri="{FF2B5EF4-FFF2-40B4-BE49-F238E27FC236}">
                  <a16:creationId xmlns:a16="http://schemas.microsoft.com/office/drawing/2014/main" id="{7F7171FC-F369-4656-9958-A517C9CACEE7}"/>
                </a:ext>
              </a:extLst>
            </p:cNvPr>
            <p:cNvSpPr>
              <a:spLocks/>
            </p:cNvSpPr>
            <p:nvPr/>
          </p:nvSpPr>
          <p:spPr bwMode="auto">
            <a:xfrm>
              <a:off x="7210112" y="3227452"/>
              <a:ext cx="429100" cy="637426"/>
            </a:xfrm>
            <a:custGeom>
              <a:avLst/>
              <a:gdLst/>
              <a:ahLst/>
              <a:cxnLst>
                <a:cxn ang="0">
                  <a:pos x="270" y="345"/>
                </a:cxn>
                <a:cxn ang="0">
                  <a:pos x="234" y="318"/>
                </a:cxn>
                <a:cxn ang="0">
                  <a:pos x="171" y="243"/>
                </a:cxn>
                <a:cxn ang="0">
                  <a:pos x="14" y="26"/>
                </a:cxn>
                <a:cxn ang="0">
                  <a:pos x="252" y="402"/>
                </a:cxn>
                <a:cxn ang="0">
                  <a:pos x="270" y="345"/>
                </a:cxn>
              </a:cxnLst>
              <a:rect l="0" t="0" r="r" b="b"/>
              <a:pathLst>
                <a:path w="270" h="402">
                  <a:moveTo>
                    <a:pt x="270" y="345"/>
                  </a:moveTo>
                  <a:lnTo>
                    <a:pt x="234" y="318"/>
                  </a:lnTo>
                  <a:cubicBezTo>
                    <a:pt x="218" y="301"/>
                    <a:pt x="208" y="291"/>
                    <a:pt x="171" y="243"/>
                  </a:cubicBezTo>
                  <a:cubicBezTo>
                    <a:pt x="134" y="195"/>
                    <a:pt x="0" y="0"/>
                    <a:pt x="14" y="26"/>
                  </a:cubicBezTo>
                  <a:lnTo>
                    <a:pt x="252" y="402"/>
                  </a:lnTo>
                  <a:lnTo>
                    <a:pt x="270" y="345"/>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74" name="Freeform 144">
              <a:extLst>
                <a:ext uri="{FF2B5EF4-FFF2-40B4-BE49-F238E27FC236}">
                  <a16:creationId xmlns:a16="http://schemas.microsoft.com/office/drawing/2014/main" id="{BC906A83-11AF-493B-8D5E-6EE23196C886}"/>
                </a:ext>
              </a:extLst>
            </p:cNvPr>
            <p:cNvSpPr>
              <a:spLocks/>
            </p:cNvSpPr>
            <p:nvPr/>
          </p:nvSpPr>
          <p:spPr bwMode="auto">
            <a:xfrm>
              <a:off x="6774745" y="2897962"/>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75" name="Freeform 147">
              <a:extLst>
                <a:ext uri="{FF2B5EF4-FFF2-40B4-BE49-F238E27FC236}">
                  <a16:creationId xmlns:a16="http://schemas.microsoft.com/office/drawing/2014/main" id="{ABBB8BCB-724D-4555-884D-EA7F04239D35}"/>
                </a:ext>
              </a:extLst>
            </p:cNvPr>
            <p:cNvSpPr>
              <a:spLocks/>
            </p:cNvSpPr>
            <p:nvPr/>
          </p:nvSpPr>
          <p:spPr bwMode="auto">
            <a:xfrm>
              <a:off x="519889" y="2941073"/>
              <a:ext cx="172266" cy="480378"/>
            </a:xfrm>
            <a:custGeom>
              <a:avLst/>
              <a:gdLst/>
              <a:ahLst/>
              <a:cxnLst>
                <a:cxn ang="0">
                  <a:pos x="38" y="0"/>
                </a:cxn>
                <a:cxn ang="0">
                  <a:pos x="64" y="26"/>
                </a:cxn>
                <a:cxn ang="0">
                  <a:pos x="86" y="54"/>
                </a:cxn>
                <a:cxn ang="0">
                  <a:pos x="108" y="114"/>
                </a:cxn>
                <a:cxn ang="0">
                  <a:pos x="92" y="178"/>
                </a:cxn>
                <a:cxn ang="0">
                  <a:pos x="70" y="236"/>
                </a:cxn>
                <a:cxn ang="0">
                  <a:pos x="28" y="180"/>
                </a:cxn>
                <a:cxn ang="0">
                  <a:pos x="2" y="90"/>
                </a:cxn>
                <a:cxn ang="0">
                  <a:pos x="38" y="0"/>
                </a:cxn>
              </a:cxnLst>
              <a:rect l="0" t="0" r="r" b="b"/>
              <a:pathLst>
                <a:path w="109" h="236">
                  <a:moveTo>
                    <a:pt x="38" y="0"/>
                  </a:moveTo>
                  <a:lnTo>
                    <a:pt x="64" y="26"/>
                  </a:lnTo>
                  <a:cubicBezTo>
                    <a:pt x="72" y="35"/>
                    <a:pt x="79" y="39"/>
                    <a:pt x="86" y="54"/>
                  </a:cubicBezTo>
                  <a:cubicBezTo>
                    <a:pt x="93" y="69"/>
                    <a:pt x="107" y="93"/>
                    <a:pt x="108" y="114"/>
                  </a:cubicBezTo>
                  <a:cubicBezTo>
                    <a:pt x="109" y="135"/>
                    <a:pt x="98" y="158"/>
                    <a:pt x="92" y="178"/>
                  </a:cubicBezTo>
                  <a:cubicBezTo>
                    <a:pt x="86" y="198"/>
                    <a:pt x="81" y="236"/>
                    <a:pt x="70" y="236"/>
                  </a:cubicBezTo>
                  <a:lnTo>
                    <a:pt x="28" y="180"/>
                  </a:lnTo>
                  <a:cubicBezTo>
                    <a:pt x="17" y="156"/>
                    <a:pt x="0" y="120"/>
                    <a:pt x="2" y="90"/>
                  </a:cubicBezTo>
                  <a:cubicBezTo>
                    <a:pt x="4" y="60"/>
                    <a:pt x="30" y="19"/>
                    <a:pt x="38" y="0"/>
                  </a:cubicBez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317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76" name="Freeform 148">
              <a:extLst>
                <a:ext uri="{FF2B5EF4-FFF2-40B4-BE49-F238E27FC236}">
                  <a16:creationId xmlns:a16="http://schemas.microsoft.com/office/drawing/2014/main" id="{FE6FCA33-6E9F-44F3-BA6A-9C09EF76EEEE}"/>
                </a:ext>
              </a:extLst>
            </p:cNvPr>
            <p:cNvSpPr>
              <a:spLocks/>
            </p:cNvSpPr>
            <p:nvPr/>
          </p:nvSpPr>
          <p:spPr bwMode="auto">
            <a:xfrm>
              <a:off x="529284" y="2928756"/>
              <a:ext cx="360196" cy="933041"/>
            </a:xfrm>
            <a:custGeom>
              <a:avLst/>
              <a:gdLst/>
              <a:ahLst/>
              <a:cxnLst>
                <a:cxn ang="0">
                  <a:pos x="24" y="0"/>
                </a:cxn>
                <a:cxn ang="0">
                  <a:pos x="52" y="26"/>
                </a:cxn>
                <a:cxn ang="0">
                  <a:pos x="92" y="112"/>
                </a:cxn>
                <a:cxn ang="0">
                  <a:pos x="60" y="232"/>
                </a:cxn>
                <a:cxn ang="0">
                  <a:pos x="8" y="330"/>
                </a:cxn>
                <a:cxn ang="0">
                  <a:pos x="14" y="422"/>
                </a:cxn>
                <a:cxn ang="0">
                  <a:pos x="40" y="460"/>
                </a:cxn>
                <a:cxn ang="0">
                  <a:pos x="228" y="460"/>
                </a:cxn>
                <a:cxn ang="0">
                  <a:pos x="228" y="0"/>
                </a:cxn>
                <a:cxn ang="0">
                  <a:pos x="24" y="0"/>
                </a:cxn>
              </a:cxnLst>
              <a:rect l="0" t="0" r="r" b="b"/>
              <a:pathLst>
                <a:path w="228" h="460">
                  <a:moveTo>
                    <a:pt x="24" y="0"/>
                  </a:moveTo>
                  <a:lnTo>
                    <a:pt x="52" y="26"/>
                  </a:lnTo>
                  <a:cubicBezTo>
                    <a:pt x="63" y="45"/>
                    <a:pt x="91" y="78"/>
                    <a:pt x="92" y="112"/>
                  </a:cubicBezTo>
                  <a:cubicBezTo>
                    <a:pt x="93" y="146"/>
                    <a:pt x="74" y="196"/>
                    <a:pt x="60" y="232"/>
                  </a:cubicBezTo>
                  <a:cubicBezTo>
                    <a:pt x="46" y="268"/>
                    <a:pt x="16" y="298"/>
                    <a:pt x="8" y="330"/>
                  </a:cubicBezTo>
                  <a:cubicBezTo>
                    <a:pt x="0" y="362"/>
                    <a:pt x="9" y="400"/>
                    <a:pt x="14" y="422"/>
                  </a:cubicBezTo>
                  <a:lnTo>
                    <a:pt x="40" y="460"/>
                  </a:lnTo>
                  <a:lnTo>
                    <a:pt x="228" y="460"/>
                  </a:lnTo>
                  <a:lnTo>
                    <a:pt x="228" y="0"/>
                  </a:lnTo>
                  <a:lnTo>
                    <a:pt x="24"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77" name="Freeform 150">
              <a:extLst>
                <a:ext uri="{FF2B5EF4-FFF2-40B4-BE49-F238E27FC236}">
                  <a16:creationId xmlns:a16="http://schemas.microsoft.com/office/drawing/2014/main" id="{FFF87A2F-28C4-48BE-AD1C-D8B747D97036}"/>
                </a:ext>
              </a:extLst>
            </p:cNvPr>
            <p:cNvSpPr>
              <a:spLocks/>
            </p:cNvSpPr>
            <p:nvPr/>
          </p:nvSpPr>
          <p:spPr bwMode="auto">
            <a:xfrm>
              <a:off x="519889" y="1968000"/>
              <a:ext cx="172266" cy="477298"/>
            </a:xfrm>
            <a:custGeom>
              <a:avLst/>
              <a:gdLst/>
              <a:ahLst/>
              <a:cxnLst>
                <a:cxn ang="0">
                  <a:pos x="38" y="0"/>
                </a:cxn>
                <a:cxn ang="0">
                  <a:pos x="64" y="26"/>
                </a:cxn>
                <a:cxn ang="0">
                  <a:pos x="86" y="54"/>
                </a:cxn>
                <a:cxn ang="0">
                  <a:pos x="108" y="114"/>
                </a:cxn>
                <a:cxn ang="0">
                  <a:pos x="92" y="178"/>
                </a:cxn>
                <a:cxn ang="0">
                  <a:pos x="70" y="236"/>
                </a:cxn>
                <a:cxn ang="0">
                  <a:pos x="28" y="180"/>
                </a:cxn>
                <a:cxn ang="0">
                  <a:pos x="2" y="90"/>
                </a:cxn>
                <a:cxn ang="0">
                  <a:pos x="38" y="0"/>
                </a:cxn>
              </a:cxnLst>
              <a:rect l="0" t="0" r="r" b="b"/>
              <a:pathLst>
                <a:path w="109" h="236">
                  <a:moveTo>
                    <a:pt x="38" y="0"/>
                  </a:moveTo>
                  <a:lnTo>
                    <a:pt x="64" y="26"/>
                  </a:lnTo>
                  <a:cubicBezTo>
                    <a:pt x="72" y="35"/>
                    <a:pt x="79" y="39"/>
                    <a:pt x="86" y="54"/>
                  </a:cubicBezTo>
                  <a:cubicBezTo>
                    <a:pt x="93" y="69"/>
                    <a:pt x="107" y="93"/>
                    <a:pt x="108" y="114"/>
                  </a:cubicBezTo>
                  <a:cubicBezTo>
                    <a:pt x="109" y="135"/>
                    <a:pt x="98" y="158"/>
                    <a:pt x="92" y="178"/>
                  </a:cubicBezTo>
                  <a:cubicBezTo>
                    <a:pt x="86" y="198"/>
                    <a:pt x="81" y="236"/>
                    <a:pt x="70" y="236"/>
                  </a:cubicBezTo>
                  <a:lnTo>
                    <a:pt x="28" y="180"/>
                  </a:lnTo>
                  <a:cubicBezTo>
                    <a:pt x="17" y="156"/>
                    <a:pt x="0" y="120"/>
                    <a:pt x="2" y="90"/>
                  </a:cubicBezTo>
                  <a:cubicBezTo>
                    <a:pt x="4" y="60"/>
                    <a:pt x="30" y="19"/>
                    <a:pt x="38" y="0"/>
                  </a:cubicBez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317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78" name="Freeform 151">
              <a:extLst>
                <a:ext uri="{FF2B5EF4-FFF2-40B4-BE49-F238E27FC236}">
                  <a16:creationId xmlns:a16="http://schemas.microsoft.com/office/drawing/2014/main" id="{BBF2A2FF-1183-42EC-83E8-3CA81AC589D2}"/>
                </a:ext>
              </a:extLst>
            </p:cNvPr>
            <p:cNvSpPr>
              <a:spLocks/>
            </p:cNvSpPr>
            <p:nvPr/>
          </p:nvSpPr>
          <p:spPr bwMode="auto">
            <a:xfrm>
              <a:off x="529284" y="1952602"/>
              <a:ext cx="360196" cy="933043"/>
            </a:xfrm>
            <a:custGeom>
              <a:avLst/>
              <a:gdLst/>
              <a:ahLst/>
              <a:cxnLst>
                <a:cxn ang="0">
                  <a:pos x="24" y="0"/>
                </a:cxn>
                <a:cxn ang="0">
                  <a:pos x="52" y="26"/>
                </a:cxn>
                <a:cxn ang="0">
                  <a:pos x="92" y="112"/>
                </a:cxn>
                <a:cxn ang="0">
                  <a:pos x="60" y="232"/>
                </a:cxn>
                <a:cxn ang="0">
                  <a:pos x="8" y="330"/>
                </a:cxn>
                <a:cxn ang="0">
                  <a:pos x="14" y="422"/>
                </a:cxn>
                <a:cxn ang="0">
                  <a:pos x="40" y="460"/>
                </a:cxn>
                <a:cxn ang="0">
                  <a:pos x="228" y="460"/>
                </a:cxn>
                <a:cxn ang="0">
                  <a:pos x="228" y="0"/>
                </a:cxn>
                <a:cxn ang="0">
                  <a:pos x="24" y="0"/>
                </a:cxn>
              </a:cxnLst>
              <a:rect l="0" t="0" r="r" b="b"/>
              <a:pathLst>
                <a:path w="228" h="460">
                  <a:moveTo>
                    <a:pt x="24" y="0"/>
                  </a:moveTo>
                  <a:lnTo>
                    <a:pt x="52" y="26"/>
                  </a:lnTo>
                  <a:cubicBezTo>
                    <a:pt x="63" y="45"/>
                    <a:pt x="91" y="78"/>
                    <a:pt x="92" y="112"/>
                  </a:cubicBezTo>
                  <a:cubicBezTo>
                    <a:pt x="93" y="146"/>
                    <a:pt x="74" y="196"/>
                    <a:pt x="60" y="232"/>
                  </a:cubicBezTo>
                  <a:cubicBezTo>
                    <a:pt x="46" y="268"/>
                    <a:pt x="16" y="298"/>
                    <a:pt x="8" y="330"/>
                  </a:cubicBezTo>
                  <a:cubicBezTo>
                    <a:pt x="0" y="362"/>
                    <a:pt x="9" y="400"/>
                    <a:pt x="14" y="422"/>
                  </a:cubicBezTo>
                  <a:lnTo>
                    <a:pt x="40" y="460"/>
                  </a:lnTo>
                  <a:lnTo>
                    <a:pt x="228" y="460"/>
                  </a:lnTo>
                  <a:lnTo>
                    <a:pt x="228" y="0"/>
                  </a:lnTo>
                  <a:lnTo>
                    <a:pt x="24"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79" name="AutoShape 65">
              <a:extLst>
                <a:ext uri="{FF2B5EF4-FFF2-40B4-BE49-F238E27FC236}">
                  <a16:creationId xmlns:a16="http://schemas.microsoft.com/office/drawing/2014/main" id="{1B7F217D-9A30-4E41-A7BB-CF05800787E5}"/>
                </a:ext>
              </a:extLst>
            </p:cNvPr>
            <p:cNvSpPr>
              <a:spLocks noChangeArrowheads="1"/>
            </p:cNvSpPr>
            <p:nvPr/>
          </p:nvSpPr>
          <p:spPr bwMode="auto">
            <a:xfrm>
              <a:off x="876951" y="1998793"/>
              <a:ext cx="1847955" cy="1782941"/>
            </a:xfrm>
            <a:custGeom>
              <a:avLst/>
              <a:gdLst>
                <a:gd name="G0" fmla="+- 7181 0 0"/>
                <a:gd name="G1" fmla="+- 21600 0 7181"/>
                <a:gd name="G2" fmla="+- 21600 0 718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181" y="10800"/>
                  </a:moveTo>
                  <a:cubicBezTo>
                    <a:pt x="7181" y="12799"/>
                    <a:pt x="8801" y="14419"/>
                    <a:pt x="10800" y="14419"/>
                  </a:cubicBezTo>
                  <a:cubicBezTo>
                    <a:pt x="12799" y="14419"/>
                    <a:pt x="14419" y="12799"/>
                    <a:pt x="14419" y="10800"/>
                  </a:cubicBezTo>
                  <a:cubicBezTo>
                    <a:pt x="14419" y="8801"/>
                    <a:pt x="12799" y="7181"/>
                    <a:pt x="10800" y="7181"/>
                  </a:cubicBezTo>
                  <a:cubicBezTo>
                    <a:pt x="8801" y="7181"/>
                    <a:pt x="7181" y="8801"/>
                    <a:pt x="7181" y="10800"/>
                  </a:cubicBezTo>
                  <a:close/>
                </a:path>
              </a:pathLst>
            </a:custGeom>
            <a:gradFill rotWithShape="0">
              <a:gsLst>
                <a:gs pos="0">
                  <a:schemeClr val="folHlink"/>
                </a:gs>
                <a:gs pos="100000">
                  <a:schemeClr val="folHlink">
                    <a:gamma/>
                    <a:shade val="26275"/>
                    <a:invGamma/>
                  </a:schemeClr>
                </a:gs>
              </a:gsLst>
              <a:path path="rect">
                <a:fillToRect l="50000" t="50000" r="50000" b="50000"/>
              </a:path>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80" name="AutoShape 172">
              <a:extLst>
                <a:ext uri="{FF2B5EF4-FFF2-40B4-BE49-F238E27FC236}">
                  <a16:creationId xmlns:a16="http://schemas.microsoft.com/office/drawing/2014/main" id="{BCB32A07-073F-4283-8378-E5DBFDA67CD4}"/>
                </a:ext>
              </a:extLst>
            </p:cNvPr>
            <p:cNvSpPr>
              <a:spLocks noChangeArrowheads="1"/>
            </p:cNvSpPr>
            <p:nvPr/>
          </p:nvSpPr>
          <p:spPr bwMode="auto">
            <a:xfrm>
              <a:off x="610719" y="3048849"/>
              <a:ext cx="303817" cy="705171"/>
            </a:xfrm>
            <a:prstGeom prst="upArrow">
              <a:avLst>
                <a:gd name="adj1" fmla="val 50000"/>
                <a:gd name="adj2" fmla="val 57813"/>
              </a:avLst>
            </a:prstGeom>
            <a:gradFill rotWithShape="0">
              <a:gsLst>
                <a:gs pos="0">
                  <a:schemeClr val="tx1">
                    <a:gamma/>
                    <a:shade val="6275"/>
                    <a:invGamma/>
                  </a:schemeClr>
                </a:gs>
                <a:gs pos="50000">
                  <a:schemeClr val="tx1"/>
                </a:gs>
                <a:gs pos="100000">
                  <a:schemeClr val="tx1">
                    <a:gamma/>
                    <a:shade val="6275"/>
                    <a:invGamma/>
                  </a:schemeClr>
                </a:gs>
              </a:gsLst>
              <a:lin ang="5400000" scaled="1"/>
            </a:gradFill>
            <a:ln w="9525">
              <a:solidFill>
                <a:schemeClr val="bg2"/>
              </a:solidFill>
              <a:miter lim="800000"/>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81" name="AutoShape 174">
              <a:extLst>
                <a:ext uri="{FF2B5EF4-FFF2-40B4-BE49-F238E27FC236}">
                  <a16:creationId xmlns:a16="http://schemas.microsoft.com/office/drawing/2014/main" id="{A1E55E6E-2EE9-4DC0-AE41-370A5652CD1C}"/>
                </a:ext>
              </a:extLst>
            </p:cNvPr>
            <p:cNvSpPr>
              <a:spLocks noChangeArrowheads="1"/>
            </p:cNvSpPr>
            <p:nvPr/>
          </p:nvSpPr>
          <p:spPr bwMode="auto">
            <a:xfrm flipV="1">
              <a:off x="610719" y="2075776"/>
              <a:ext cx="303817" cy="705171"/>
            </a:xfrm>
            <a:prstGeom prst="upArrow">
              <a:avLst>
                <a:gd name="adj1" fmla="val 50000"/>
                <a:gd name="adj2" fmla="val 57813"/>
              </a:avLst>
            </a:prstGeom>
            <a:gradFill rotWithShape="0">
              <a:gsLst>
                <a:gs pos="0">
                  <a:schemeClr val="tx1">
                    <a:gamma/>
                    <a:shade val="6275"/>
                    <a:invGamma/>
                  </a:schemeClr>
                </a:gs>
                <a:gs pos="50000">
                  <a:schemeClr val="tx1"/>
                </a:gs>
                <a:gs pos="100000">
                  <a:schemeClr val="tx1">
                    <a:gamma/>
                    <a:shade val="6275"/>
                    <a:invGamma/>
                  </a:schemeClr>
                </a:gs>
              </a:gsLst>
              <a:lin ang="5400000" scaled="1"/>
            </a:gradFill>
            <a:ln w="9525">
              <a:solidFill>
                <a:schemeClr val="bg2"/>
              </a:solidFill>
              <a:miter lim="800000"/>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82" name="Line 182">
              <a:extLst>
                <a:ext uri="{FF2B5EF4-FFF2-40B4-BE49-F238E27FC236}">
                  <a16:creationId xmlns:a16="http://schemas.microsoft.com/office/drawing/2014/main" id="{4FC8167F-F6A8-6BC0-8C33-B20ED441F024}"/>
                </a:ext>
              </a:extLst>
            </p:cNvPr>
            <p:cNvSpPr>
              <a:spLocks noChangeShapeType="1"/>
            </p:cNvSpPr>
            <p:nvPr/>
          </p:nvSpPr>
          <p:spPr bwMode="auto">
            <a:xfrm flipH="1">
              <a:off x="8124825" y="2043113"/>
              <a:ext cx="0" cy="74295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endParaRPr lang="en-US"/>
            </a:p>
          </p:txBody>
        </p:sp>
        <p:sp>
          <p:nvSpPr>
            <p:cNvPr id="83" name="Line 183">
              <a:extLst>
                <a:ext uri="{FF2B5EF4-FFF2-40B4-BE49-F238E27FC236}">
                  <a16:creationId xmlns:a16="http://schemas.microsoft.com/office/drawing/2014/main" id="{1A47FF8B-7F66-7D0E-3EC2-9CE0510D2BA3}"/>
                </a:ext>
              </a:extLst>
            </p:cNvPr>
            <p:cNvSpPr>
              <a:spLocks noChangeShapeType="1"/>
            </p:cNvSpPr>
            <p:nvPr/>
          </p:nvSpPr>
          <p:spPr bwMode="auto">
            <a:xfrm flipH="1">
              <a:off x="8143875" y="3043238"/>
              <a:ext cx="0" cy="74295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endParaRPr lang="en-US"/>
            </a:p>
          </p:txBody>
        </p:sp>
        <p:sp>
          <p:nvSpPr>
            <p:cNvPr id="84" name="Freeform 113">
              <a:extLst>
                <a:ext uri="{FF2B5EF4-FFF2-40B4-BE49-F238E27FC236}">
                  <a16:creationId xmlns:a16="http://schemas.microsoft.com/office/drawing/2014/main" id="{EB1E6E96-05C0-430D-9488-ED865FB2EB4C}"/>
                </a:ext>
              </a:extLst>
            </p:cNvPr>
            <p:cNvSpPr>
              <a:spLocks/>
            </p:cNvSpPr>
            <p:nvPr/>
          </p:nvSpPr>
          <p:spPr bwMode="auto">
            <a:xfrm>
              <a:off x="7385511" y="2891804"/>
              <a:ext cx="839410" cy="988469"/>
            </a:xfrm>
            <a:custGeom>
              <a:avLst/>
              <a:gdLst/>
              <a:ahLst/>
              <a:cxnLst>
                <a:cxn ang="0">
                  <a:pos x="0" y="0"/>
                </a:cxn>
                <a:cxn ang="0">
                  <a:pos x="96" y="0"/>
                </a:cxn>
                <a:cxn ang="0">
                  <a:pos x="336" y="336"/>
                </a:cxn>
                <a:cxn ang="0">
                  <a:pos x="246" y="336"/>
                </a:cxn>
                <a:cxn ang="0">
                  <a:pos x="0" y="0"/>
                </a:cxn>
              </a:cxnLst>
              <a:rect l="0" t="0" r="r" b="b"/>
              <a:pathLst>
                <a:path w="336" h="336">
                  <a:moveTo>
                    <a:pt x="0" y="0"/>
                  </a:moveTo>
                  <a:lnTo>
                    <a:pt x="96" y="0"/>
                  </a:lnTo>
                  <a:lnTo>
                    <a:pt x="336" y="336"/>
                  </a:lnTo>
                  <a:lnTo>
                    <a:pt x="246" y="336"/>
                  </a:lnTo>
                  <a:lnTo>
                    <a:pt x="0" y="0"/>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sp>
          <p:nvSpPr>
            <p:cNvPr id="85" name="Freeform 112">
              <a:extLst>
                <a:ext uri="{FF2B5EF4-FFF2-40B4-BE49-F238E27FC236}">
                  <a16:creationId xmlns:a16="http://schemas.microsoft.com/office/drawing/2014/main" id="{DB86A278-C6AF-492F-BC2E-56F1D0732B0C}"/>
                </a:ext>
              </a:extLst>
            </p:cNvPr>
            <p:cNvSpPr>
              <a:spLocks/>
            </p:cNvSpPr>
            <p:nvPr/>
          </p:nvSpPr>
          <p:spPr bwMode="auto">
            <a:xfrm>
              <a:off x="7830273" y="3239769"/>
              <a:ext cx="419705" cy="655902"/>
            </a:xfrm>
            <a:custGeom>
              <a:avLst/>
              <a:gdLst/>
              <a:ahLst/>
              <a:cxnLst>
                <a:cxn ang="0">
                  <a:pos x="264" y="341"/>
                </a:cxn>
                <a:cxn ang="0">
                  <a:pos x="231" y="317"/>
                </a:cxn>
                <a:cxn ang="0">
                  <a:pos x="171" y="245"/>
                </a:cxn>
                <a:cxn ang="0">
                  <a:pos x="14" y="28"/>
                </a:cxn>
                <a:cxn ang="0">
                  <a:pos x="254" y="412"/>
                </a:cxn>
                <a:cxn ang="0">
                  <a:pos x="264" y="341"/>
                </a:cxn>
              </a:cxnLst>
              <a:rect l="0" t="0" r="r" b="b"/>
              <a:pathLst>
                <a:path w="264" h="412">
                  <a:moveTo>
                    <a:pt x="264" y="341"/>
                  </a:moveTo>
                  <a:lnTo>
                    <a:pt x="231" y="317"/>
                  </a:lnTo>
                  <a:cubicBezTo>
                    <a:pt x="216" y="301"/>
                    <a:pt x="207" y="293"/>
                    <a:pt x="171" y="245"/>
                  </a:cubicBezTo>
                  <a:cubicBezTo>
                    <a:pt x="135" y="197"/>
                    <a:pt x="0" y="0"/>
                    <a:pt x="14" y="28"/>
                  </a:cubicBezTo>
                  <a:lnTo>
                    <a:pt x="254" y="412"/>
                  </a:lnTo>
                  <a:lnTo>
                    <a:pt x="264" y="341"/>
                  </a:lnTo>
                  <a:close/>
                </a:path>
              </a:pathLst>
            </a:custGeom>
            <a:gradFill rotWithShape="0">
              <a:gsLst>
                <a:gs pos="0">
                  <a:schemeClr val="tx1">
                    <a:gamma/>
                    <a:shade val="46275"/>
                    <a:invGamma/>
                  </a:schemeClr>
                </a:gs>
                <a:gs pos="50000">
                  <a:schemeClr val="tx1"/>
                </a:gs>
                <a:gs pos="100000">
                  <a:schemeClr val="tx1">
                    <a:gamma/>
                    <a:shade val="46275"/>
                    <a:invGamma/>
                  </a:schemeClr>
                </a:gs>
              </a:gsLst>
              <a:lin ang="5400000" scaled="1"/>
            </a:gradFill>
            <a:ln w="9525">
              <a:solidFill>
                <a:schemeClr val="bg2"/>
              </a:solidFill>
              <a:round/>
              <a:headEnd/>
              <a:tailEnd/>
            </a:ln>
            <a:effec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pPr>
                <a:defRPr/>
              </a:pPr>
              <a:endParaRPr lang="en-US"/>
            </a:p>
          </p:txBody>
        </p:sp>
      </p:grpSp>
      <p:sp>
        <p:nvSpPr>
          <p:cNvPr id="87" name="TextBox 86">
            <a:extLst>
              <a:ext uri="{FF2B5EF4-FFF2-40B4-BE49-F238E27FC236}">
                <a16:creationId xmlns:a16="http://schemas.microsoft.com/office/drawing/2014/main" id="{71F3836D-FD14-136B-7284-C3389A3A63E6}"/>
              </a:ext>
            </a:extLst>
          </p:cNvPr>
          <p:cNvSpPr txBox="1"/>
          <p:nvPr/>
        </p:nvSpPr>
        <p:spPr>
          <a:xfrm>
            <a:off x="6847784" y="6070833"/>
            <a:ext cx="2798989" cy="369332"/>
          </a:xfrm>
          <a:prstGeom prst="rect">
            <a:avLst/>
          </a:prstGeom>
          <a:noFill/>
        </p:spPr>
        <p:txBody>
          <a:bodyPr wrap="square" rtlCol="0">
            <a:spAutoFit/>
          </a:bodyPr>
          <a:lstStyle/>
          <a:p>
            <a:r>
              <a:rPr lang="en-US" dirty="0"/>
              <a:t>Twin screw</a:t>
            </a:r>
          </a:p>
        </p:txBody>
      </p:sp>
      <p:pic>
        <p:nvPicPr>
          <p:cNvPr id="89" name="Picture 88">
            <a:extLst>
              <a:ext uri="{FF2B5EF4-FFF2-40B4-BE49-F238E27FC236}">
                <a16:creationId xmlns:a16="http://schemas.microsoft.com/office/drawing/2014/main" id="{86E0E798-9304-BE2A-F0DB-C02D3B527294}"/>
              </a:ext>
            </a:extLst>
          </p:cNvPr>
          <p:cNvPicPr>
            <a:picLocks noChangeAspect="1"/>
          </p:cNvPicPr>
          <p:nvPr/>
        </p:nvPicPr>
        <p:blipFill>
          <a:blip r:embed="rId4"/>
          <a:stretch>
            <a:fillRect/>
          </a:stretch>
        </p:blipFill>
        <p:spPr>
          <a:xfrm>
            <a:off x="217715" y="185057"/>
            <a:ext cx="9583950" cy="4555978"/>
          </a:xfrm>
          <a:prstGeom prst="rect">
            <a:avLst/>
          </a:prstGeom>
        </p:spPr>
      </p:pic>
      <p:sp>
        <p:nvSpPr>
          <p:cNvPr id="90" name="TextBox 89">
            <a:extLst>
              <a:ext uri="{FF2B5EF4-FFF2-40B4-BE49-F238E27FC236}">
                <a16:creationId xmlns:a16="http://schemas.microsoft.com/office/drawing/2014/main" id="{8195885E-243C-BA2B-DD43-F88DA04A39FA}"/>
              </a:ext>
            </a:extLst>
          </p:cNvPr>
          <p:cNvSpPr txBox="1"/>
          <p:nvPr/>
        </p:nvSpPr>
        <p:spPr>
          <a:xfrm>
            <a:off x="326571" y="4963886"/>
            <a:ext cx="7728858" cy="369332"/>
          </a:xfrm>
          <a:prstGeom prst="rect">
            <a:avLst/>
          </a:prstGeom>
          <a:noFill/>
        </p:spPr>
        <p:txBody>
          <a:bodyPr wrap="square" rtlCol="0">
            <a:spAutoFit/>
          </a:bodyPr>
          <a:lstStyle/>
          <a:p>
            <a:r>
              <a:rPr lang="en-US" dirty="0"/>
              <a:t>Fig: Various functional zones of an extruder with their functions:</a:t>
            </a:r>
          </a:p>
        </p:txBody>
      </p:sp>
      <p:sp>
        <p:nvSpPr>
          <p:cNvPr id="2" name="TextBox 1">
            <a:extLst>
              <a:ext uri="{FF2B5EF4-FFF2-40B4-BE49-F238E27FC236}">
                <a16:creationId xmlns:a16="http://schemas.microsoft.com/office/drawing/2014/main" id="{B58218E5-0162-E0F5-6B8E-DB5C9F1772F8}"/>
              </a:ext>
            </a:extLst>
          </p:cNvPr>
          <p:cNvSpPr txBox="1"/>
          <p:nvPr/>
        </p:nvSpPr>
        <p:spPr>
          <a:xfrm>
            <a:off x="576943" y="5487409"/>
            <a:ext cx="4506686" cy="923330"/>
          </a:xfrm>
          <a:prstGeom prst="rect">
            <a:avLst/>
          </a:prstGeom>
          <a:noFill/>
        </p:spPr>
        <p:txBody>
          <a:bodyPr wrap="square" rtlCol="0">
            <a:spAutoFit/>
          </a:bodyPr>
          <a:lstStyle/>
          <a:p>
            <a:r>
              <a:rPr lang="en-US" b="0" i="0" dirty="0">
                <a:solidFill>
                  <a:srgbClr val="202124"/>
                </a:solidFill>
                <a:effectLst/>
                <a:latin typeface="Google Sans"/>
              </a:rPr>
              <a:t>Feed(compaction), compression(melting), metering (pumping)  </a:t>
            </a:r>
          </a:p>
          <a:p>
            <a:endParaRPr lang="en-US" dirty="0"/>
          </a:p>
        </p:txBody>
      </p:sp>
    </p:spTree>
    <p:extLst>
      <p:ext uri="{BB962C8B-B14F-4D97-AF65-F5344CB8AC3E}">
        <p14:creationId xmlns:p14="http://schemas.microsoft.com/office/powerpoint/2010/main" val="17737178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E2CF4B-B820-5DE9-945C-93DCBBA666B1}"/>
              </a:ext>
            </a:extLst>
          </p:cNvPr>
          <p:cNvSpPr>
            <a:spLocks/>
          </p:cNvSpPr>
          <p:nvPr/>
        </p:nvSpPr>
        <p:spPr bwMode="auto">
          <a:xfrm>
            <a:off x="1524000" y="-65314"/>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Thermoplastic (blow molding)</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pic>
        <p:nvPicPr>
          <p:cNvPr id="6" name="Picture 5">
            <a:extLst>
              <a:ext uri="{FF2B5EF4-FFF2-40B4-BE49-F238E27FC236}">
                <a16:creationId xmlns:a16="http://schemas.microsoft.com/office/drawing/2014/main" id="{8B4D99CB-33AF-5F03-3210-2EC5F216ED76}"/>
              </a:ext>
            </a:extLst>
          </p:cNvPr>
          <p:cNvPicPr>
            <a:picLocks noChangeAspect="1"/>
          </p:cNvPicPr>
          <p:nvPr/>
        </p:nvPicPr>
        <p:blipFill>
          <a:blip r:embed="rId2"/>
          <a:stretch>
            <a:fillRect/>
          </a:stretch>
        </p:blipFill>
        <p:spPr>
          <a:xfrm>
            <a:off x="1676400" y="1600201"/>
            <a:ext cx="8610600" cy="4332514"/>
          </a:xfrm>
          <a:prstGeom prst="rect">
            <a:avLst/>
          </a:prstGeom>
        </p:spPr>
      </p:pic>
    </p:spTree>
    <p:extLst>
      <p:ext uri="{BB962C8B-B14F-4D97-AF65-F5344CB8AC3E}">
        <p14:creationId xmlns:p14="http://schemas.microsoft.com/office/powerpoint/2010/main" val="40712347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0732DE-16DE-2AE4-D30C-63D07C72AB64}"/>
              </a:ext>
            </a:extLst>
          </p:cNvPr>
          <p:cNvPicPr>
            <a:picLocks noGrp="1" noChangeAspect="1"/>
          </p:cNvPicPr>
          <p:nvPr>
            <p:ph idx="1"/>
          </p:nvPr>
        </p:nvPicPr>
        <p:blipFill>
          <a:blip r:embed="rId2"/>
          <a:stretch>
            <a:fillRect/>
          </a:stretch>
        </p:blipFill>
        <p:spPr>
          <a:xfrm>
            <a:off x="1807028" y="1240971"/>
            <a:ext cx="8425543" cy="3174940"/>
          </a:xfrm>
        </p:spPr>
      </p:pic>
      <p:sp>
        <p:nvSpPr>
          <p:cNvPr id="6" name="Title 1">
            <a:extLst>
              <a:ext uri="{FF2B5EF4-FFF2-40B4-BE49-F238E27FC236}">
                <a16:creationId xmlns:a16="http://schemas.microsoft.com/office/drawing/2014/main" id="{AB1F66A9-3F15-DBF4-9F45-02E2CBE0267C}"/>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blow molding</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sp>
        <p:nvSpPr>
          <p:cNvPr id="7" name="TextBox 6">
            <a:extLst>
              <a:ext uri="{FF2B5EF4-FFF2-40B4-BE49-F238E27FC236}">
                <a16:creationId xmlns:a16="http://schemas.microsoft.com/office/drawing/2014/main" id="{F67EF487-FFC6-FF25-396B-89EB1578855E}"/>
              </a:ext>
            </a:extLst>
          </p:cNvPr>
          <p:cNvSpPr txBox="1"/>
          <p:nvPr/>
        </p:nvSpPr>
        <p:spPr>
          <a:xfrm>
            <a:off x="1524000" y="4648200"/>
            <a:ext cx="9405257" cy="2031325"/>
          </a:xfrm>
          <a:prstGeom prst="rect">
            <a:avLst/>
          </a:prstGeom>
          <a:noFill/>
        </p:spPr>
        <p:txBody>
          <a:bodyPr wrap="square" rtlCol="0">
            <a:spAutoFit/>
          </a:bodyPr>
          <a:lstStyle/>
          <a:p>
            <a:pPr marL="342900" indent="-342900">
              <a:buFont typeface="+mj-lt"/>
              <a:buAutoNum type="alphaLcParenR"/>
            </a:pPr>
            <a:r>
              <a:rPr lang="en-US" dirty="0"/>
              <a:t>A cylinder or tube of heated plastic called parison is placed between jaws of a mold</a:t>
            </a:r>
          </a:p>
          <a:p>
            <a:pPr marL="342900" indent="-342900">
              <a:buAutoNum type="alphaLcParenR" startAt="2"/>
            </a:pPr>
            <a:r>
              <a:rPr lang="en-US" dirty="0"/>
              <a:t>The mold is closed to pinch off the ends of the tube</a:t>
            </a:r>
          </a:p>
          <a:p>
            <a:pPr marL="342900" indent="-342900">
              <a:buAutoNum type="alphaLcParenR" startAt="2"/>
            </a:pPr>
            <a:r>
              <a:rPr lang="en-US" dirty="0"/>
              <a:t>Compressed air is blown in through the mold forcing the plastic against the walls of the mold and it expands to fill the mold. The part is cooled as it is held under air pressure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Uses</a:t>
            </a:r>
            <a:r>
              <a:rPr lang="en-US" dirty="0"/>
              <a:t> : This process is used to produce plastic bottles, containers, automotive fuel tanks, and other hollow shapes.</a:t>
            </a:r>
          </a:p>
        </p:txBody>
      </p:sp>
    </p:spTree>
    <p:extLst>
      <p:ext uri="{BB962C8B-B14F-4D97-AF65-F5344CB8AC3E}">
        <p14:creationId xmlns:p14="http://schemas.microsoft.com/office/powerpoint/2010/main" val="25780849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E47914-2ADD-36D4-DCB0-C34ECCA2A9F8}"/>
              </a:ext>
            </a:extLst>
          </p:cNvPr>
          <p:cNvSpPr txBox="1"/>
          <p:nvPr/>
        </p:nvSpPr>
        <p:spPr>
          <a:xfrm>
            <a:off x="729342" y="1250408"/>
            <a:ext cx="7576457" cy="2862322"/>
          </a:xfrm>
          <a:prstGeom prst="rect">
            <a:avLst/>
          </a:prstGeom>
          <a:noFill/>
        </p:spPr>
        <p:txBody>
          <a:bodyPr wrap="square">
            <a:spAutoFit/>
          </a:bodyPr>
          <a:lstStyle/>
          <a:p>
            <a:pPr marL="342900" indent="-342900">
              <a:buFont typeface="Arial" panose="020B0604020202020204" pitchFamily="34" charset="0"/>
              <a:buChar char="•"/>
            </a:pPr>
            <a:r>
              <a:rPr lang="en-US" sz="2000" dirty="0"/>
              <a:t>Thermoplastic polymer sheets heated just above </a:t>
            </a:r>
            <a:r>
              <a:rPr lang="en-US" sz="2000" dirty="0" err="1"/>
              <a:t>T</a:t>
            </a:r>
            <a:r>
              <a:rPr lang="en-US" sz="2000" baseline="-25000" dirty="0" err="1"/>
              <a:t>g</a:t>
            </a:r>
            <a:r>
              <a:rPr lang="en-US" sz="2000" dirty="0"/>
              <a:t> can be formed over a die to produce such diverse products as egg cartons and decorative panels. Typical products : large and thin walled </a:t>
            </a:r>
          </a:p>
          <a:p>
            <a:pPr marL="342900" indent="-342900">
              <a:buFont typeface="Arial" panose="020B0604020202020204" pitchFamily="34" charset="0"/>
              <a:buChar char="•"/>
            </a:pPr>
            <a:r>
              <a:rPr lang="en-US" sz="2000" dirty="0"/>
              <a:t>The forming can be done using a vacuum, or air pressure to force the sheet into the contours of a mold. </a:t>
            </a:r>
          </a:p>
          <a:p>
            <a:pPr marL="342900" indent="-342900">
              <a:buFont typeface="Arial" panose="020B0604020202020204" pitchFamily="34" charset="0"/>
              <a:buChar char="•"/>
            </a:pPr>
            <a:r>
              <a:rPr lang="en-US" sz="2000" dirty="0"/>
              <a:t>Vacuum may be used to pull the heated sheet into an open die. Air pressure may also be used to force a heated sheet onto an open die. </a:t>
            </a:r>
          </a:p>
          <a:p>
            <a:pPr marL="342900" indent="-342900">
              <a:buFont typeface="Arial" panose="020B0604020202020204" pitchFamily="34" charset="0"/>
              <a:buChar char="•"/>
            </a:pPr>
            <a:r>
              <a:rPr lang="en-US" sz="2000" dirty="0"/>
              <a:t>Forming temperature : 148.9 </a:t>
            </a:r>
            <a:r>
              <a:rPr lang="en-US" sz="2000" baseline="30000" dirty="0" err="1"/>
              <a:t>o</a:t>
            </a:r>
            <a:r>
              <a:rPr lang="en-US" sz="2000" dirty="0" err="1"/>
              <a:t>C</a:t>
            </a:r>
            <a:r>
              <a:rPr lang="en-US" sz="2000" dirty="0"/>
              <a:t>  </a:t>
            </a:r>
          </a:p>
          <a:p>
            <a:pPr marL="342900" indent="-342900">
              <a:buFont typeface="Arial" panose="020B0604020202020204" pitchFamily="34" charset="0"/>
              <a:buChar char="•"/>
            </a:pPr>
            <a:r>
              <a:rPr lang="en-US" sz="2000" dirty="0"/>
              <a:t>Forming pressure: 14 psi to 100 psi </a:t>
            </a:r>
          </a:p>
        </p:txBody>
      </p:sp>
      <p:pic>
        <p:nvPicPr>
          <p:cNvPr id="6" name="Picture 5">
            <a:extLst>
              <a:ext uri="{FF2B5EF4-FFF2-40B4-BE49-F238E27FC236}">
                <a16:creationId xmlns:a16="http://schemas.microsoft.com/office/drawing/2014/main" id="{15B816E4-59BF-ACA4-1A49-63D6B7468ADD}"/>
              </a:ext>
            </a:extLst>
          </p:cNvPr>
          <p:cNvPicPr>
            <a:picLocks noChangeAspect="1"/>
          </p:cNvPicPr>
          <p:nvPr/>
        </p:nvPicPr>
        <p:blipFill>
          <a:blip r:embed="rId2"/>
          <a:stretch>
            <a:fillRect/>
          </a:stretch>
        </p:blipFill>
        <p:spPr>
          <a:xfrm>
            <a:off x="8820548" y="762001"/>
            <a:ext cx="2914252" cy="5006158"/>
          </a:xfrm>
          <a:prstGeom prst="rect">
            <a:avLst/>
          </a:prstGeom>
        </p:spPr>
      </p:pic>
      <p:sp>
        <p:nvSpPr>
          <p:cNvPr id="7" name="TextBox 6">
            <a:extLst>
              <a:ext uri="{FF2B5EF4-FFF2-40B4-BE49-F238E27FC236}">
                <a16:creationId xmlns:a16="http://schemas.microsoft.com/office/drawing/2014/main" id="{1FD92A28-3237-5C93-3732-44B4C97C7AB5}"/>
              </a:ext>
            </a:extLst>
          </p:cNvPr>
          <p:cNvSpPr txBox="1"/>
          <p:nvPr/>
        </p:nvSpPr>
        <p:spPr>
          <a:xfrm>
            <a:off x="8719457" y="6074229"/>
            <a:ext cx="3145972" cy="369332"/>
          </a:xfrm>
          <a:prstGeom prst="rect">
            <a:avLst/>
          </a:prstGeom>
          <a:noFill/>
        </p:spPr>
        <p:txBody>
          <a:bodyPr wrap="square" rtlCol="0">
            <a:spAutoFit/>
          </a:bodyPr>
          <a:lstStyle/>
          <a:p>
            <a:r>
              <a:rPr lang="en-US" dirty="0"/>
              <a:t>Vacuum forming</a:t>
            </a:r>
          </a:p>
        </p:txBody>
      </p:sp>
      <p:sp>
        <p:nvSpPr>
          <p:cNvPr id="8" name="Title 1">
            <a:extLst>
              <a:ext uri="{FF2B5EF4-FFF2-40B4-BE49-F238E27FC236}">
                <a16:creationId xmlns:a16="http://schemas.microsoft.com/office/drawing/2014/main" id="{4DEB68C9-C032-B2E0-6C7E-A1EB60D6F5E6}"/>
              </a:ext>
            </a:extLst>
          </p:cNvPr>
          <p:cNvSpPr>
            <a:spLocks/>
          </p:cNvSpPr>
          <p:nvPr/>
        </p:nvSpPr>
        <p:spPr bwMode="auto">
          <a:xfrm>
            <a:off x="1524000" y="0"/>
            <a:ext cx="9144000" cy="640189"/>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Thermoforming</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pic>
        <p:nvPicPr>
          <p:cNvPr id="2" name="Picture 2" descr="Vietnam Plastic Vacuum Forming / Thermoforming Packaging Products Vietnam  Plastic Vacuum Forming / Thermoforming Packaging Products Supplier on  TradeAsia">
            <a:extLst>
              <a:ext uri="{FF2B5EF4-FFF2-40B4-BE49-F238E27FC236}">
                <a16:creationId xmlns:a16="http://schemas.microsoft.com/office/drawing/2014/main" id="{FF18B3D1-24EB-E5A0-EA7F-E7500542B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158" y="4299857"/>
            <a:ext cx="4479471" cy="255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9594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14A455-4F40-5B35-8218-5C4CE176A620}"/>
              </a:ext>
            </a:extLst>
          </p:cNvPr>
          <p:cNvPicPr>
            <a:picLocks noChangeAspect="1"/>
          </p:cNvPicPr>
          <p:nvPr/>
        </p:nvPicPr>
        <p:blipFill>
          <a:blip r:embed="rId2"/>
          <a:stretch>
            <a:fillRect/>
          </a:stretch>
        </p:blipFill>
        <p:spPr>
          <a:xfrm>
            <a:off x="2612571" y="1785256"/>
            <a:ext cx="6966858" cy="3080657"/>
          </a:xfrm>
          <a:prstGeom prst="rect">
            <a:avLst/>
          </a:prstGeom>
        </p:spPr>
      </p:pic>
      <p:sp>
        <p:nvSpPr>
          <p:cNvPr id="7" name="Title 1">
            <a:extLst>
              <a:ext uri="{FF2B5EF4-FFF2-40B4-BE49-F238E27FC236}">
                <a16:creationId xmlns:a16="http://schemas.microsoft.com/office/drawing/2014/main" id="{CB79B6E2-8772-E957-0348-16B52E5A0920}"/>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Bookman Old Style" pitchFamily="18" charset="0"/>
              </a:rPr>
              <a:t>Thermoforming</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sp>
        <p:nvSpPr>
          <p:cNvPr id="4" name="TextBox 3">
            <a:extLst>
              <a:ext uri="{FF2B5EF4-FFF2-40B4-BE49-F238E27FC236}">
                <a16:creationId xmlns:a16="http://schemas.microsoft.com/office/drawing/2014/main" id="{E4545680-9F64-46D3-694E-ACB969F31525}"/>
              </a:ext>
            </a:extLst>
          </p:cNvPr>
          <p:cNvSpPr txBox="1"/>
          <p:nvPr/>
        </p:nvSpPr>
        <p:spPr>
          <a:xfrm>
            <a:off x="3211286" y="5116286"/>
            <a:ext cx="4452257" cy="369332"/>
          </a:xfrm>
          <a:prstGeom prst="rect">
            <a:avLst/>
          </a:prstGeom>
          <a:noFill/>
        </p:spPr>
        <p:txBody>
          <a:bodyPr wrap="square" rtlCol="0">
            <a:spAutoFit/>
          </a:bodyPr>
          <a:lstStyle/>
          <a:p>
            <a:r>
              <a:rPr lang="en-US" dirty="0"/>
              <a:t>Thermoforming process </a:t>
            </a:r>
          </a:p>
        </p:txBody>
      </p:sp>
    </p:spTree>
    <p:extLst>
      <p:ext uri="{BB962C8B-B14F-4D97-AF65-F5344CB8AC3E}">
        <p14:creationId xmlns:p14="http://schemas.microsoft.com/office/powerpoint/2010/main" val="3089156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00E41E-1A3F-3511-49E2-CCC4F9CDC294}"/>
              </a:ext>
            </a:extLst>
          </p:cNvPr>
          <p:cNvPicPr>
            <a:picLocks noChangeAspect="1"/>
          </p:cNvPicPr>
          <p:nvPr/>
        </p:nvPicPr>
        <p:blipFill>
          <a:blip r:embed="rId2"/>
          <a:stretch>
            <a:fillRect/>
          </a:stretch>
        </p:blipFill>
        <p:spPr>
          <a:xfrm>
            <a:off x="566057" y="1839686"/>
            <a:ext cx="3657600" cy="2950029"/>
          </a:xfrm>
          <a:prstGeom prst="rect">
            <a:avLst/>
          </a:prstGeom>
        </p:spPr>
      </p:pic>
      <p:sp>
        <p:nvSpPr>
          <p:cNvPr id="6" name="Title 1">
            <a:extLst>
              <a:ext uri="{FF2B5EF4-FFF2-40B4-BE49-F238E27FC236}">
                <a16:creationId xmlns:a16="http://schemas.microsoft.com/office/drawing/2014/main" id="{22F313CB-BC76-F95E-1DEA-A5EC1D337060}"/>
              </a:ext>
            </a:extLst>
          </p:cNvPr>
          <p:cNvSpPr>
            <a:spLocks/>
          </p:cNvSpPr>
          <p:nvPr/>
        </p:nvSpPr>
        <p:spPr bwMode="auto">
          <a:xfrm>
            <a:off x="1524000" y="0"/>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err="1">
                <a:ln>
                  <a:noFill/>
                </a:ln>
                <a:solidFill>
                  <a:prstClr val="black"/>
                </a:solidFill>
                <a:effectLst/>
                <a:uLnTx/>
                <a:uFillTx/>
                <a:latin typeface="Bookman Old Style" pitchFamily="18" charset="0"/>
                <a:ea typeface="+mn-ea"/>
                <a:cs typeface="+mn-cs"/>
              </a:rPr>
              <a:t>Calendering</a:t>
            </a: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  </a:t>
            </a:r>
          </a:p>
        </p:txBody>
      </p:sp>
      <p:sp>
        <p:nvSpPr>
          <p:cNvPr id="3" name="TextBox 2">
            <a:extLst>
              <a:ext uri="{FF2B5EF4-FFF2-40B4-BE49-F238E27FC236}">
                <a16:creationId xmlns:a16="http://schemas.microsoft.com/office/drawing/2014/main" id="{A184FEC5-F6AE-1902-F726-55F6FF5A9948}"/>
              </a:ext>
            </a:extLst>
          </p:cNvPr>
          <p:cNvSpPr txBox="1"/>
          <p:nvPr/>
        </p:nvSpPr>
        <p:spPr>
          <a:xfrm>
            <a:off x="4920345" y="2576036"/>
            <a:ext cx="6096000" cy="1477328"/>
          </a:xfrm>
          <a:prstGeom prst="rect">
            <a:avLst/>
          </a:prstGeom>
          <a:noFill/>
        </p:spPr>
        <p:txBody>
          <a:bodyPr wrap="square">
            <a:spAutoFit/>
          </a:bodyPr>
          <a:lstStyle/>
          <a:p>
            <a:r>
              <a:rPr lang="en-US" dirty="0"/>
              <a:t>In a calendar, molten plastic is poured into a set of rolls with a small opening. The rolls, which may be embossed with a pattern, squeeze out a thin sheet of the polymer—often, polyvinyl chloride. Typical products include vinyl floor tile and shower curtains</a:t>
            </a:r>
          </a:p>
        </p:txBody>
      </p:sp>
    </p:spTree>
    <p:extLst>
      <p:ext uri="{BB962C8B-B14F-4D97-AF65-F5344CB8AC3E}">
        <p14:creationId xmlns:p14="http://schemas.microsoft.com/office/powerpoint/2010/main" val="750155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45C242A-6DA6-57D7-4957-514A80879F16}"/>
              </a:ext>
            </a:extLst>
          </p:cNvPr>
          <p:cNvPicPr>
            <a:picLocks noGrp="1" noChangeAspect="1"/>
          </p:cNvPicPr>
          <p:nvPr>
            <p:ph idx="1"/>
          </p:nvPr>
        </p:nvPicPr>
        <p:blipFill>
          <a:blip r:embed="rId2"/>
          <a:stretch>
            <a:fillRect/>
          </a:stretch>
        </p:blipFill>
        <p:spPr>
          <a:xfrm>
            <a:off x="1393372" y="723830"/>
            <a:ext cx="4125686" cy="3701143"/>
          </a:xfrm>
        </p:spPr>
      </p:pic>
      <p:sp>
        <p:nvSpPr>
          <p:cNvPr id="4" name="Title 1">
            <a:extLst>
              <a:ext uri="{FF2B5EF4-FFF2-40B4-BE49-F238E27FC236}">
                <a16:creationId xmlns:a16="http://schemas.microsoft.com/office/drawing/2014/main" id="{A208DFA2-BC02-33BB-3340-127838B3CA23}"/>
              </a:ext>
            </a:extLst>
          </p:cNvPr>
          <p:cNvSpPr>
            <a:spLocks/>
          </p:cNvSpPr>
          <p:nvPr/>
        </p:nvSpPr>
        <p:spPr bwMode="auto">
          <a:xfrm>
            <a:off x="1524000" y="1644"/>
            <a:ext cx="9144000" cy="881743"/>
          </a:xfrm>
          <a:prstGeom prst="rect">
            <a:avLst/>
          </a:prstGeom>
          <a:solidFill>
            <a:schemeClr val="accent3">
              <a:lumMod val="60000"/>
              <a:lumOff val="40000"/>
            </a:schemeClr>
          </a:solidFill>
          <a:ln w="9525">
            <a:noFill/>
            <a:miter lim="800000"/>
            <a:headEnd/>
            <a:tailEnd/>
          </a:ln>
        </p:spPr>
        <p:txBody>
          <a:bodyPr anchor="ctr"/>
          <a:lstStyle/>
          <a:p>
            <a:pPr marL="342900" marR="0" lvl="0" indent="-34290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itchFamily="18" charset="0"/>
                <a:ea typeface="+mn-ea"/>
                <a:cs typeface="+mn-cs"/>
              </a:rPr>
              <a:t>Spinning </a:t>
            </a:r>
          </a:p>
        </p:txBody>
      </p:sp>
      <p:sp>
        <p:nvSpPr>
          <p:cNvPr id="3" name="TextBox 2">
            <a:extLst>
              <a:ext uri="{FF2B5EF4-FFF2-40B4-BE49-F238E27FC236}">
                <a16:creationId xmlns:a16="http://schemas.microsoft.com/office/drawing/2014/main" id="{B49CA9C0-B7BB-E649-0D20-107E52D4A182}"/>
              </a:ext>
            </a:extLst>
          </p:cNvPr>
          <p:cNvSpPr txBox="1"/>
          <p:nvPr/>
        </p:nvSpPr>
        <p:spPr>
          <a:xfrm>
            <a:off x="5442857" y="2217395"/>
            <a:ext cx="6096000" cy="2031325"/>
          </a:xfrm>
          <a:prstGeom prst="rect">
            <a:avLst/>
          </a:prstGeom>
          <a:noFill/>
        </p:spPr>
        <p:txBody>
          <a:bodyPr wrap="square">
            <a:spAutoFit/>
          </a:bodyPr>
          <a:lstStyle/>
          <a:p>
            <a:r>
              <a:rPr lang="en-US" dirty="0"/>
              <a:t>Filaments, fibers, and yarns may be produced by spinning. The molten thermoplastic polymer is forced through a die containing many tiny holes. The die, called a </a:t>
            </a:r>
            <a:r>
              <a:rPr lang="en-US" dirty="0" err="1"/>
              <a:t>spinnerette</a:t>
            </a:r>
            <a:r>
              <a:rPr lang="en-US" dirty="0"/>
              <a:t>, can rotate and produce a yarn. For some materials, including nylon, the fiber may subsequently be stretched to align the chains parallel to the axis of the fiber; this process increases the strength of the fibers</a:t>
            </a:r>
          </a:p>
        </p:txBody>
      </p:sp>
      <p:pic>
        <p:nvPicPr>
          <p:cNvPr id="1026" name="Picture 2" descr="Unique Corporation Plain Nylon Yarn, For Textile Industry, Lustre: Bright  at Rs 380/kg in Surat">
            <a:extLst>
              <a:ext uri="{FF2B5EF4-FFF2-40B4-BE49-F238E27FC236}">
                <a16:creationId xmlns:a16="http://schemas.microsoft.com/office/drawing/2014/main" id="{826ED324-1080-B3E7-D9EF-AE0EAA02D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0803" y="4135277"/>
            <a:ext cx="3034393" cy="26346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pinneret for Melt Spinning AA Grade - China Spinneret and Melt Spinning">
            <a:extLst>
              <a:ext uri="{FF2B5EF4-FFF2-40B4-BE49-F238E27FC236}">
                <a16:creationId xmlns:a16="http://schemas.microsoft.com/office/drawing/2014/main" id="{2DAC14AD-7041-9328-889F-21DF8C774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8160" y="4200450"/>
            <a:ext cx="2945267" cy="263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3093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lymer melt spinning - YouTube">
            <a:extLst>
              <a:ext uri="{FF2B5EF4-FFF2-40B4-BE49-F238E27FC236}">
                <a16:creationId xmlns:a16="http://schemas.microsoft.com/office/drawing/2014/main" id="{3825128D-1D16-1869-D9F1-81315F6B6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029" y="1447800"/>
            <a:ext cx="4256314" cy="3733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elt Spinning - an overview | ScienceDirect Topics">
            <a:extLst>
              <a:ext uri="{FF2B5EF4-FFF2-40B4-BE49-F238E27FC236}">
                <a16:creationId xmlns:a16="http://schemas.microsoft.com/office/drawing/2014/main" id="{F0B86F6F-DC9A-3520-8F42-088EA8AE5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971" y="1382484"/>
            <a:ext cx="4778829" cy="46155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833B06-D03F-2ECE-34E2-2BAA1FE89811}"/>
              </a:ext>
            </a:extLst>
          </p:cNvPr>
          <p:cNvSpPr txBox="1"/>
          <p:nvPr/>
        </p:nvSpPr>
        <p:spPr>
          <a:xfrm>
            <a:off x="7663543" y="555955"/>
            <a:ext cx="2405743" cy="369332"/>
          </a:xfrm>
          <a:prstGeom prst="rect">
            <a:avLst/>
          </a:prstGeom>
          <a:noFill/>
        </p:spPr>
        <p:txBody>
          <a:bodyPr wrap="square" rtlCol="0">
            <a:spAutoFit/>
          </a:bodyPr>
          <a:lstStyle/>
          <a:p>
            <a:r>
              <a:rPr lang="en-US" dirty="0"/>
              <a:t>Melt spinning </a:t>
            </a:r>
          </a:p>
        </p:txBody>
      </p:sp>
    </p:spTree>
    <p:extLst>
      <p:ext uri="{BB962C8B-B14F-4D97-AF65-F5344CB8AC3E}">
        <p14:creationId xmlns:p14="http://schemas.microsoft.com/office/powerpoint/2010/main" val="2286172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8659</TotalTime>
  <Words>5444</Words>
  <Application>Microsoft Office PowerPoint</Application>
  <PresentationFormat>Widescreen</PresentationFormat>
  <Paragraphs>649</Paragraphs>
  <Slides>109</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109</vt:i4>
      </vt:variant>
    </vt:vector>
  </HeadingPairs>
  <TitlesOfParts>
    <vt:vector size="120" baseType="lpstr">
      <vt:lpstr>Arial</vt:lpstr>
      <vt:lpstr>Arial</vt:lpstr>
      <vt:lpstr>Arial Black</vt:lpstr>
      <vt:lpstr>Bookman Old Style</vt:lpstr>
      <vt:lpstr>calibri</vt:lpstr>
      <vt:lpstr>calibri</vt:lpstr>
      <vt:lpstr>Calibri Light</vt:lpstr>
      <vt:lpstr>Google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properties of thermoplastics</vt:lpstr>
      <vt:lpstr>PowerPoint Presentation</vt:lpstr>
      <vt:lpstr>PowerPoint Presentation</vt:lpstr>
      <vt:lpstr>Commodity/general-purpose thermoplastics</vt:lpstr>
      <vt:lpstr>PowerPoint Presentation</vt:lpstr>
      <vt:lpstr>PowerPoint Presentation</vt:lpstr>
      <vt:lpstr>PowerPoint Presentation</vt:lpstr>
      <vt:lpstr>PowerPoint Presentation</vt:lpstr>
      <vt:lpstr>PowerPoint Presentation</vt:lpstr>
      <vt:lpstr>PowerPoint Presentation</vt:lpstr>
      <vt:lpstr>  Plasticizers: high MW compounds miscible with polymer. Phthalate esters for PVC Other additives : heat stabilizers, lubricants, fillers (to lower cost), pigments.  Rigid – pipe, gutters, windows  Flexible – medical blood bags Plastisol – gloves, tool handle covers  Disadvantages of PVC: thermally unstable and attacked by acetone and methylene chloride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overview </vt:lpstr>
      <vt:lpstr>PowerPoint Presentation</vt:lpstr>
      <vt:lpstr>PowerPoint Presentation</vt:lpstr>
      <vt:lpstr>PowerPoint Presentation</vt:lpstr>
      <vt:lpstr>PowerPoint Presentation</vt:lpstr>
      <vt:lpstr>Sequence of critical steps</vt:lpstr>
      <vt:lpstr>Advantages and Disadvantages of Injection molding</vt:lpstr>
      <vt:lpstr>PowerPoint Presentation</vt:lpstr>
      <vt:lpstr>Extrusion molding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Compression molding</vt:lpstr>
      <vt:lpstr>Compression molding</vt:lpstr>
      <vt:lpstr>Compression molding</vt:lpstr>
      <vt:lpstr>Compression molding</vt:lpstr>
      <vt:lpstr>Advantages and disadvantages of compression molding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Nupur Kale</dc:creator>
  <cp:lastModifiedBy>Nupur Kale</cp:lastModifiedBy>
  <cp:revision>167</cp:revision>
  <dcterms:created xsi:type="dcterms:W3CDTF">2023-03-04T06:37:26Z</dcterms:created>
  <dcterms:modified xsi:type="dcterms:W3CDTF">2023-04-28T07:06:55Z</dcterms:modified>
</cp:coreProperties>
</file>